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8"/>
  </p:notesMasterIdLst>
  <p:handoutMasterIdLst>
    <p:handoutMasterId r:id="rId49"/>
  </p:handoutMasterIdLst>
  <p:sldIdLst>
    <p:sldId id="330" r:id="rId5"/>
    <p:sldId id="257" r:id="rId6"/>
    <p:sldId id="306" r:id="rId7"/>
    <p:sldId id="307" r:id="rId8"/>
    <p:sldId id="308" r:id="rId9"/>
    <p:sldId id="258" r:id="rId10"/>
    <p:sldId id="260" r:id="rId11"/>
    <p:sldId id="259" r:id="rId12"/>
    <p:sldId id="261" r:id="rId13"/>
    <p:sldId id="326" r:id="rId14"/>
    <p:sldId id="262" r:id="rId15"/>
    <p:sldId id="325" r:id="rId16"/>
    <p:sldId id="319" r:id="rId17"/>
    <p:sldId id="314" r:id="rId18"/>
    <p:sldId id="315" r:id="rId19"/>
    <p:sldId id="269" r:id="rId20"/>
    <p:sldId id="329" r:id="rId21"/>
    <p:sldId id="271" r:id="rId22"/>
    <p:sldId id="272" r:id="rId23"/>
    <p:sldId id="273" r:id="rId24"/>
    <p:sldId id="274" r:id="rId25"/>
    <p:sldId id="276" r:id="rId26"/>
    <p:sldId id="277" r:id="rId27"/>
    <p:sldId id="278" r:id="rId28"/>
    <p:sldId id="289" r:id="rId29"/>
    <p:sldId id="290" r:id="rId30"/>
    <p:sldId id="291" r:id="rId31"/>
    <p:sldId id="292" r:id="rId32"/>
    <p:sldId id="310" r:id="rId33"/>
    <p:sldId id="281" r:id="rId34"/>
    <p:sldId id="293" r:id="rId35"/>
    <p:sldId id="311" r:id="rId36"/>
    <p:sldId id="282" r:id="rId37"/>
    <p:sldId id="296" r:id="rId38"/>
    <p:sldId id="312" r:id="rId39"/>
    <p:sldId id="283" r:id="rId40"/>
    <p:sldId id="297" r:id="rId41"/>
    <p:sldId id="284" r:id="rId42"/>
    <p:sldId id="298" r:id="rId43"/>
    <p:sldId id="299" r:id="rId44"/>
    <p:sldId id="300" r:id="rId45"/>
    <p:sldId id="313" r:id="rId46"/>
    <p:sldId id="332" r:id="rId47"/>
  </p:sldIdLst>
  <p:sldSz cx="12192000" cy="6858000"/>
  <p:notesSz cx="7099300" cy="10234613"/>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28D7B1-971C-42FC-B098-364867DBB016}" v="69" dt="2026-01-20T12:01:54.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20" autoAdjust="0"/>
  </p:normalViewPr>
  <p:slideViewPr>
    <p:cSldViewPr snapToGrid="0">
      <p:cViewPr varScale="1">
        <p:scale>
          <a:sx n="72" d="100"/>
          <a:sy n="72" d="100"/>
        </p:scale>
        <p:origin x="1075"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3" y="0"/>
            <a:ext cx="3076363" cy="513508"/>
          </a:xfrm>
          <a:prstGeom prst="rect">
            <a:avLst/>
          </a:prstGeom>
        </p:spPr>
        <p:txBody>
          <a:bodyPr vert="horz" lIns="94796" tIns="47398" rIns="94796" bIns="47398" rtlCol="0"/>
          <a:lstStyle>
            <a:lvl1pPr algn="l">
              <a:defRPr sz="1200"/>
            </a:lvl1pPr>
          </a:lstStyle>
          <a:p>
            <a:endParaRPr lang="pt-PT"/>
          </a:p>
        </p:txBody>
      </p:sp>
      <p:sp>
        <p:nvSpPr>
          <p:cNvPr id="3" name="Marcador de Posição da Data 2"/>
          <p:cNvSpPr>
            <a:spLocks noGrp="1"/>
          </p:cNvSpPr>
          <p:nvPr>
            <p:ph type="dt" sz="quarter" idx="1"/>
          </p:nvPr>
        </p:nvSpPr>
        <p:spPr>
          <a:xfrm>
            <a:off x="4021297" y="0"/>
            <a:ext cx="3076363" cy="513508"/>
          </a:xfrm>
          <a:prstGeom prst="rect">
            <a:avLst/>
          </a:prstGeom>
        </p:spPr>
        <p:txBody>
          <a:bodyPr vert="horz" lIns="94796" tIns="47398" rIns="94796" bIns="47398" rtlCol="0"/>
          <a:lstStyle>
            <a:lvl1pPr algn="r">
              <a:defRPr sz="1200"/>
            </a:lvl1pPr>
          </a:lstStyle>
          <a:p>
            <a:fld id="{D6F8DF95-0255-47F6-9ED8-A2996E3BFBB5}" type="datetimeFigureOut">
              <a:rPr lang="pt-PT" smtClean="0"/>
              <a:t>29/01/2026</a:t>
            </a:fld>
            <a:endParaRPr lang="pt-PT"/>
          </a:p>
        </p:txBody>
      </p:sp>
      <p:sp>
        <p:nvSpPr>
          <p:cNvPr id="4" name="Marcador de Posição do Rodapé 3"/>
          <p:cNvSpPr>
            <a:spLocks noGrp="1"/>
          </p:cNvSpPr>
          <p:nvPr>
            <p:ph type="ftr" sz="quarter" idx="2"/>
          </p:nvPr>
        </p:nvSpPr>
        <p:spPr>
          <a:xfrm>
            <a:off x="3" y="9721110"/>
            <a:ext cx="3076363" cy="513507"/>
          </a:xfrm>
          <a:prstGeom prst="rect">
            <a:avLst/>
          </a:prstGeom>
        </p:spPr>
        <p:txBody>
          <a:bodyPr vert="horz" lIns="94796" tIns="47398" rIns="94796" bIns="47398" rtlCol="0" anchor="b"/>
          <a:lstStyle>
            <a:lvl1pPr algn="l">
              <a:defRPr sz="1200"/>
            </a:lvl1pPr>
          </a:lstStyle>
          <a:p>
            <a:endParaRPr lang="pt-PT"/>
          </a:p>
        </p:txBody>
      </p:sp>
      <p:sp>
        <p:nvSpPr>
          <p:cNvPr id="5" name="Marcador de Posição do Número do Diapositivo 4"/>
          <p:cNvSpPr>
            <a:spLocks noGrp="1"/>
          </p:cNvSpPr>
          <p:nvPr>
            <p:ph type="sldNum" sz="quarter" idx="3"/>
          </p:nvPr>
        </p:nvSpPr>
        <p:spPr>
          <a:xfrm>
            <a:off x="4021297" y="9721110"/>
            <a:ext cx="3076363" cy="513507"/>
          </a:xfrm>
          <a:prstGeom prst="rect">
            <a:avLst/>
          </a:prstGeom>
        </p:spPr>
        <p:txBody>
          <a:bodyPr vert="horz" lIns="94796" tIns="47398" rIns="94796" bIns="47398" rtlCol="0" anchor="b"/>
          <a:lstStyle>
            <a:lvl1pPr algn="r">
              <a:defRPr sz="1200"/>
            </a:lvl1pPr>
          </a:lstStyle>
          <a:p>
            <a:fld id="{98A45940-9F72-4D41-A2BD-61AA8E5A25EE}" type="slidenum">
              <a:rPr lang="pt-PT" smtClean="0"/>
              <a:t>‹nº›</a:t>
            </a:fld>
            <a:endParaRPr lang="pt-PT"/>
          </a:p>
        </p:txBody>
      </p:sp>
    </p:spTree>
    <p:extLst>
      <p:ext uri="{BB962C8B-B14F-4D97-AF65-F5344CB8AC3E}">
        <p14:creationId xmlns:p14="http://schemas.microsoft.com/office/powerpoint/2010/main" val="24150266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3077138" cy="512304"/>
          </a:xfrm>
          <a:prstGeom prst="rect">
            <a:avLst/>
          </a:prstGeom>
        </p:spPr>
        <p:txBody>
          <a:bodyPr vert="horz" lIns="94796" tIns="47398" rIns="94796" bIns="47398" rtlCol="0"/>
          <a:lstStyle>
            <a:lvl1pPr algn="l">
              <a:defRPr sz="1200"/>
            </a:lvl1pPr>
          </a:lstStyle>
          <a:p>
            <a:endParaRPr lang="pt-PT"/>
          </a:p>
        </p:txBody>
      </p:sp>
      <p:sp>
        <p:nvSpPr>
          <p:cNvPr id="3" name="Marcador de Posição da Data 2"/>
          <p:cNvSpPr>
            <a:spLocks noGrp="1"/>
          </p:cNvSpPr>
          <p:nvPr>
            <p:ph type="dt" idx="1"/>
          </p:nvPr>
        </p:nvSpPr>
        <p:spPr>
          <a:xfrm>
            <a:off x="4020505" y="0"/>
            <a:ext cx="3077138" cy="512304"/>
          </a:xfrm>
          <a:prstGeom prst="rect">
            <a:avLst/>
          </a:prstGeom>
        </p:spPr>
        <p:txBody>
          <a:bodyPr vert="horz" lIns="94796" tIns="47398" rIns="94796" bIns="47398" rtlCol="0"/>
          <a:lstStyle>
            <a:lvl1pPr algn="r">
              <a:defRPr sz="1200"/>
            </a:lvl1pPr>
          </a:lstStyle>
          <a:p>
            <a:fld id="{8103A28D-8BE6-486A-98B6-13B8E4BA208A}" type="datetimeFigureOut">
              <a:rPr lang="pt-PT" smtClean="0"/>
              <a:t>29/01/2026</a:t>
            </a:fld>
            <a:endParaRPr lang="pt-PT"/>
          </a:p>
        </p:txBody>
      </p:sp>
      <p:sp>
        <p:nvSpPr>
          <p:cNvPr id="4" name="Marcador de Posição da Imagem do Diapositivo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796" tIns="47398" rIns="94796" bIns="47398" rtlCol="0" anchor="ctr"/>
          <a:lstStyle/>
          <a:p>
            <a:endParaRPr lang="pt-PT"/>
          </a:p>
        </p:txBody>
      </p:sp>
      <p:sp>
        <p:nvSpPr>
          <p:cNvPr id="5" name="Marcador de Posição de Notas 4"/>
          <p:cNvSpPr>
            <a:spLocks noGrp="1"/>
          </p:cNvSpPr>
          <p:nvPr>
            <p:ph type="body" sz="quarter" idx="3"/>
          </p:nvPr>
        </p:nvSpPr>
        <p:spPr>
          <a:xfrm>
            <a:off x="709600" y="4924989"/>
            <a:ext cx="5680103" cy="4029684"/>
          </a:xfrm>
          <a:prstGeom prst="rect">
            <a:avLst/>
          </a:prstGeom>
        </p:spPr>
        <p:txBody>
          <a:bodyPr vert="horz" lIns="94796" tIns="47398" rIns="94796" bIns="47398" rtlCol="0"/>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9722309"/>
            <a:ext cx="3077138" cy="512304"/>
          </a:xfrm>
          <a:prstGeom prst="rect">
            <a:avLst/>
          </a:prstGeom>
        </p:spPr>
        <p:txBody>
          <a:bodyPr vert="horz" lIns="94796" tIns="47398" rIns="94796" bIns="47398"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4020505" y="9722309"/>
            <a:ext cx="3077138" cy="512304"/>
          </a:xfrm>
          <a:prstGeom prst="rect">
            <a:avLst/>
          </a:prstGeom>
        </p:spPr>
        <p:txBody>
          <a:bodyPr vert="horz" lIns="94796" tIns="47398" rIns="94796" bIns="47398" rtlCol="0" anchor="b"/>
          <a:lstStyle>
            <a:lvl1pPr algn="r">
              <a:defRPr sz="1200"/>
            </a:lvl1pPr>
          </a:lstStyle>
          <a:p>
            <a:fld id="{23B562F2-A84F-4ECD-96CD-004231E213A4}" type="slidenum">
              <a:rPr lang="pt-PT" smtClean="0"/>
              <a:t>‹nº›</a:t>
            </a:fld>
            <a:endParaRPr lang="pt-PT"/>
          </a:p>
        </p:txBody>
      </p:sp>
    </p:spTree>
    <p:extLst>
      <p:ext uri="{BB962C8B-B14F-4D97-AF65-F5344CB8AC3E}">
        <p14:creationId xmlns:p14="http://schemas.microsoft.com/office/powerpoint/2010/main" val="2150364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PL</a:t>
            </a:r>
          </a:p>
          <a:p>
            <a:r>
              <a:rPr lang="pt-PT" dirty="0"/>
              <a:t>Boa tarde a todos iremos iniciar mais um webinar promovido pela APFAC, com o tema sistema ETICS – do Conceito à Aplicação. Começaremos com a novo Manual</a:t>
            </a:r>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2</a:t>
            </a:fld>
            <a:endParaRPr lang="pt-PT"/>
          </a:p>
        </p:txBody>
      </p:sp>
    </p:spTree>
    <p:extLst>
      <p:ext uri="{BB962C8B-B14F-4D97-AF65-F5344CB8AC3E}">
        <p14:creationId xmlns:p14="http://schemas.microsoft.com/office/powerpoint/2010/main" val="3403835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a:t>AM</a:t>
            </a:r>
          </a:p>
          <a:p>
            <a:pPr algn="l"/>
            <a:endParaRPr lang="pt-PT" sz="1800" b="0" i="0" u="none" strike="noStrike" baseline="0" dirty="0">
              <a:solidFill>
                <a:srgbClr val="3D3D3C"/>
              </a:solidFill>
              <a:latin typeface="Verdana" panose="020B0604030504040204" pitchFamily="34" charset="0"/>
            </a:endParaRPr>
          </a:p>
          <a:p>
            <a:pPr algn="l"/>
            <a:r>
              <a:rPr lang="pt-PT" sz="1800" b="0" i="0" u="none" strike="noStrike" baseline="0" dirty="0">
                <a:solidFill>
                  <a:srgbClr val="3D3D3C"/>
                </a:solidFill>
                <a:latin typeface="Verdana" panose="020B0604030504040204" pitchFamily="34" charset="0"/>
              </a:rPr>
              <a:t>O REH estabelece um </a:t>
            </a:r>
            <a:r>
              <a:rPr lang="pt-PT" sz="1800" b="1" i="0" u="none" strike="noStrike" baseline="0" dirty="0">
                <a:solidFill>
                  <a:srgbClr val="3D3D3C"/>
                </a:solidFill>
                <a:latin typeface="Verdana" panose="020B0604030504040204" pitchFamily="34" charset="0"/>
              </a:rPr>
              <a:t>conjunto de regras a respeitar </a:t>
            </a:r>
            <a:r>
              <a:rPr lang="pt-PT" sz="1800" b="0" i="0" u="none" strike="noStrike" baseline="0" dirty="0">
                <a:solidFill>
                  <a:srgbClr val="3D3D3C"/>
                </a:solidFill>
                <a:latin typeface="Verdana" panose="020B0604030504040204" pitchFamily="34" charset="0"/>
              </a:rPr>
              <a:t>na elaboração dos projetos de edifícios visando:</a:t>
            </a:r>
          </a:p>
          <a:p>
            <a:pPr algn="l"/>
            <a:endParaRPr lang="pt-PT" sz="1800" b="0" i="0" u="none" strike="noStrike" baseline="0" dirty="0">
              <a:solidFill>
                <a:srgbClr val="3D3D3C"/>
              </a:solidFill>
              <a:latin typeface="Verdana" panose="020B0604030504040204" pitchFamily="34" charset="0"/>
            </a:endParaRPr>
          </a:p>
          <a:p>
            <a:pPr algn="l"/>
            <a:r>
              <a:rPr lang="pt-PT" sz="1800" b="0" i="0" u="none" strike="noStrike" baseline="0" dirty="0">
                <a:solidFill>
                  <a:srgbClr val="8FC8ED"/>
                </a:solidFill>
                <a:latin typeface="Verdana" panose="020B0604030504040204" pitchFamily="34" charset="0"/>
              </a:rPr>
              <a:t>• </a:t>
            </a:r>
            <a:r>
              <a:rPr lang="pt-PT" sz="1800" b="1" i="0" u="none" strike="noStrike" baseline="0" dirty="0">
                <a:solidFill>
                  <a:srgbClr val="3D3D3C"/>
                </a:solidFill>
                <a:latin typeface="Verdana" panose="020B0604030504040204" pitchFamily="34" charset="0"/>
              </a:rPr>
              <a:t>Satisfazer as exigências</a:t>
            </a:r>
            <a:r>
              <a:rPr lang="pt-PT" sz="1800" b="0" i="0" u="none" strike="noStrike" baseline="0" dirty="0">
                <a:solidFill>
                  <a:srgbClr val="3D3D3C"/>
                </a:solidFill>
                <a:latin typeface="Verdana" panose="020B0604030504040204" pitchFamily="34" charset="0"/>
              </a:rPr>
              <a:t> de </a:t>
            </a:r>
            <a:r>
              <a:rPr lang="pt-PT" sz="1800" b="1" i="0" u="none" strike="noStrike" baseline="0" dirty="0">
                <a:solidFill>
                  <a:srgbClr val="3D3D3C"/>
                </a:solidFill>
                <a:latin typeface="Verdana" panose="020B0604030504040204" pitchFamily="34" charset="0"/>
              </a:rPr>
              <a:t>conforto térmico </a:t>
            </a:r>
            <a:r>
              <a:rPr lang="pt-PT" sz="1800" b="0" i="0" u="none" strike="noStrike" baseline="0" dirty="0">
                <a:solidFill>
                  <a:srgbClr val="3D3D3C"/>
                </a:solidFill>
                <a:latin typeface="Verdana" panose="020B0604030504040204" pitchFamily="34" charset="0"/>
              </a:rPr>
              <a:t>na sua utilização, sejam elas de aquecimento ou arrefecimento, </a:t>
            </a:r>
            <a:r>
              <a:rPr lang="pt-PT" sz="1800" b="1" i="0" u="none" strike="noStrike" baseline="0" dirty="0">
                <a:solidFill>
                  <a:srgbClr val="3D3D3C"/>
                </a:solidFill>
                <a:latin typeface="Verdana" panose="020B0604030504040204" pitchFamily="34" charset="0"/>
              </a:rPr>
              <a:t>reduzindo ao mínimo </a:t>
            </a:r>
            <a:r>
              <a:rPr lang="pt-PT" sz="1800" b="0" i="0" u="none" strike="noStrike" baseline="0" dirty="0">
                <a:solidFill>
                  <a:srgbClr val="3D3D3C"/>
                </a:solidFill>
                <a:latin typeface="Verdana" panose="020B0604030504040204" pitchFamily="34" charset="0"/>
              </a:rPr>
              <a:t>o </a:t>
            </a:r>
            <a:r>
              <a:rPr lang="pt-PT" sz="1800" b="1" i="0" u="none" strike="noStrike" baseline="0" dirty="0">
                <a:solidFill>
                  <a:srgbClr val="3D3D3C"/>
                </a:solidFill>
                <a:latin typeface="Verdana" panose="020B0604030504040204" pitchFamily="34" charset="0"/>
              </a:rPr>
              <a:t>consumo de energia</a:t>
            </a:r>
            <a:r>
              <a:rPr lang="pt-PT" sz="1800" b="0" i="0" u="none" strike="noStrike" baseline="0" dirty="0">
                <a:solidFill>
                  <a:srgbClr val="3D3D3C"/>
                </a:solidFill>
                <a:latin typeface="Verdana" panose="020B0604030504040204" pitchFamily="34" charset="0"/>
              </a:rPr>
              <a:t>, de </a:t>
            </a:r>
            <a:r>
              <a:rPr lang="pt-PT" sz="1800" b="1" i="0" u="none" strike="noStrike" baseline="0" dirty="0">
                <a:solidFill>
                  <a:srgbClr val="3D3D3C"/>
                </a:solidFill>
                <a:latin typeface="Verdana" panose="020B0604030504040204" pitchFamily="34" charset="0"/>
              </a:rPr>
              <a:t>ventilação</a:t>
            </a:r>
            <a:r>
              <a:rPr lang="pt-PT" sz="1800" b="0" i="0" u="none" strike="noStrike" baseline="0" dirty="0">
                <a:solidFill>
                  <a:srgbClr val="3D3D3C"/>
                </a:solidFill>
                <a:latin typeface="Verdana" panose="020B0604030504040204" pitchFamily="34" charset="0"/>
              </a:rPr>
              <a:t> (visando garantir a qualidade do ar interior), ou </a:t>
            </a:r>
            <a:r>
              <a:rPr lang="pt-PT" sz="1800" b="1" i="0" u="none" strike="noStrike" baseline="0" dirty="0">
                <a:solidFill>
                  <a:srgbClr val="3D3D3C"/>
                </a:solidFill>
                <a:latin typeface="Verdana" panose="020B0604030504040204" pitchFamily="34" charset="0"/>
              </a:rPr>
              <a:t>necessidades de</a:t>
            </a:r>
          </a:p>
          <a:p>
            <a:pPr algn="l"/>
            <a:r>
              <a:rPr lang="pt-PT" sz="1800" b="1" i="0" u="none" strike="noStrike" baseline="0" dirty="0">
                <a:solidFill>
                  <a:srgbClr val="3D3D3C"/>
                </a:solidFill>
                <a:latin typeface="Verdana" panose="020B0604030504040204" pitchFamily="34" charset="0"/>
              </a:rPr>
              <a:t>aquecimento de água sanitária.</a:t>
            </a:r>
          </a:p>
          <a:p>
            <a:pPr algn="l"/>
            <a:endParaRPr lang="pt-PT" sz="1800" b="0" i="0" u="none" strike="noStrike" baseline="0" dirty="0">
              <a:solidFill>
                <a:srgbClr val="3D3D3C"/>
              </a:solidFill>
              <a:latin typeface="Verdana" panose="020B0604030504040204" pitchFamily="34" charset="0"/>
            </a:endParaRPr>
          </a:p>
          <a:p>
            <a:pPr algn="l"/>
            <a:r>
              <a:rPr lang="pt-PT" sz="1800" b="0" i="0" u="none" strike="noStrike" baseline="0" dirty="0">
                <a:solidFill>
                  <a:srgbClr val="8FC8ED"/>
                </a:solidFill>
                <a:latin typeface="Verdana" panose="020B0604030504040204" pitchFamily="34" charset="0"/>
              </a:rPr>
              <a:t>• </a:t>
            </a:r>
            <a:r>
              <a:rPr lang="pt-PT" sz="1800" b="1" i="0" u="none" strike="noStrike" baseline="0" dirty="0">
                <a:solidFill>
                  <a:srgbClr val="3D3D3C"/>
                </a:solidFill>
                <a:latin typeface="Verdana" panose="020B0604030504040204" pitchFamily="34" charset="0"/>
              </a:rPr>
              <a:t>Minimizar as patologias </a:t>
            </a:r>
            <a:r>
              <a:rPr lang="pt-PT" sz="1800" b="0" i="0" u="none" strike="noStrike" baseline="0" dirty="0">
                <a:solidFill>
                  <a:srgbClr val="3D3D3C"/>
                </a:solidFill>
                <a:latin typeface="Verdana" panose="020B0604030504040204" pitchFamily="34" charset="0"/>
              </a:rPr>
              <a:t>nos elementos da construção devidas a condensações superficiais ou internas (maioritariamente associadas a pontes térmicas), com potencial impacto negativo na durabilidade dos materiais e na qualidade do ar</a:t>
            </a:r>
          </a:p>
          <a:p>
            <a:pPr algn="l"/>
            <a:r>
              <a:rPr lang="pt-PT" sz="1800" b="0" i="0" u="none" strike="noStrike" baseline="0" dirty="0">
                <a:solidFill>
                  <a:srgbClr val="3D3D3C"/>
                </a:solidFill>
                <a:latin typeface="Verdana" panose="020B0604030504040204" pitchFamily="34" charset="0"/>
              </a:rPr>
              <a:t>interior.</a:t>
            </a:r>
            <a:endParaRPr lang="pt-PT" dirty="0"/>
          </a:p>
        </p:txBody>
      </p:sp>
      <p:sp>
        <p:nvSpPr>
          <p:cNvPr id="4" name="Marcador de Posição do Número do Diapositivo 3"/>
          <p:cNvSpPr>
            <a:spLocks noGrp="1"/>
          </p:cNvSpPr>
          <p:nvPr>
            <p:ph type="sldNum" sz="quarter" idx="10"/>
          </p:nvPr>
        </p:nvSpPr>
        <p:spPr/>
        <p:txBody>
          <a:bodyPr/>
          <a:lstStyle/>
          <a:p>
            <a:fld id="{23B562F2-A84F-4ECD-96CD-004231E213A4}" type="slidenum">
              <a:rPr lang="pt-PT" smtClean="0"/>
              <a:t>11</a:t>
            </a:fld>
            <a:endParaRPr lang="pt-PT"/>
          </a:p>
        </p:txBody>
      </p:sp>
    </p:spTree>
    <p:extLst>
      <p:ext uri="{BB962C8B-B14F-4D97-AF65-F5344CB8AC3E}">
        <p14:creationId xmlns:p14="http://schemas.microsoft.com/office/powerpoint/2010/main" val="2591033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AM</a:t>
            </a:r>
          </a:p>
          <a:p>
            <a:endParaRPr lang="pt-PT" dirty="0"/>
          </a:p>
          <a:p>
            <a:r>
              <a:rPr lang="pt-PT" dirty="0"/>
              <a:t>De acordo com DL</a:t>
            </a:r>
            <a:r>
              <a:rPr lang="pt-PT" baseline="0" dirty="0"/>
              <a:t> nº101-D2020, a classe A é o requisito mínimo admissível para todos os edifícios novos.</a:t>
            </a:r>
            <a:endParaRPr lang="pt-PT" dirty="0"/>
          </a:p>
        </p:txBody>
      </p:sp>
      <p:sp>
        <p:nvSpPr>
          <p:cNvPr id="4" name="Marcador de Posição do Número do Diapositivo 3"/>
          <p:cNvSpPr>
            <a:spLocks noGrp="1"/>
          </p:cNvSpPr>
          <p:nvPr>
            <p:ph type="sldNum" sz="quarter" idx="10"/>
          </p:nvPr>
        </p:nvSpPr>
        <p:spPr/>
        <p:txBody>
          <a:bodyPr/>
          <a:lstStyle/>
          <a:p>
            <a:fld id="{23B562F2-A84F-4ECD-96CD-004231E213A4}" type="slidenum">
              <a:rPr lang="pt-PT" smtClean="0"/>
              <a:t>12</a:t>
            </a:fld>
            <a:endParaRPr lang="pt-PT"/>
          </a:p>
        </p:txBody>
      </p:sp>
    </p:spTree>
    <p:extLst>
      <p:ext uri="{BB962C8B-B14F-4D97-AF65-F5344CB8AC3E}">
        <p14:creationId xmlns:p14="http://schemas.microsoft.com/office/powerpoint/2010/main" val="1133303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a:t>AM</a:t>
            </a:r>
          </a:p>
          <a:p>
            <a:pPr algn="l"/>
            <a:endParaRPr lang="pt-PT" sz="1800" b="0" i="0" u="none" strike="noStrike" baseline="0" dirty="0">
              <a:solidFill>
                <a:srgbClr val="3D3D3C"/>
              </a:solidFill>
              <a:latin typeface="Verdana" panose="020B0604030504040204" pitchFamily="34" charset="0"/>
            </a:endParaRPr>
          </a:p>
          <a:p>
            <a:pPr algn="l"/>
            <a:r>
              <a:rPr lang="pt-PT" sz="1800" b="0" i="0" u="none" strike="noStrike" baseline="0" dirty="0">
                <a:solidFill>
                  <a:srgbClr val="3D3D3C"/>
                </a:solidFill>
                <a:latin typeface="Verdana" panose="020B0604030504040204" pitchFamily="34" charset="0"/>
              </a:rPr>
              <a:t>Importa ainda referir que nas zonas junto às arestas dos edifícios desenvolvem se pressões localizadas, que devem ser consideradas no dimensionamento dos elementos, sempre que mais desfavoráveis que as da zona corrente</a:t>
            </a:r>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13</a:t>
            </a:fld>
            <a:endParaRPr lang="pt-PT"/>
          </a:p>
        </p:txBody>
      </p:sp>
    </p:spTree>
    <p:extLst>
      <p:ext uri="{BB962C8B-B14F-4D97-AF65-F5344CB8AC3E}">
        <p14:creationId xmlns:p14="http://schemas.microsoft.com/office/powerpoint/2010/main" val="1454037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AM</a:t>
            </a:r>
          </a:p>
          <a:p>
            <a:endParaRPr lang="pt-PT" dirty="0"/>
          </a:p>
          <a:p>
            <a:r>
              <a:rPr lang="pt-PT" dirty="0"/>
              <a:t>Poder calorífico: </a:t>
            </a:r>
            <a:r>
              <a:rPr lang="pt-PT" b="1" dirty="0"/>
              <a:t>A1, A2, B</a:t>
            </a:r>
            <a:r>
              <a:rPr lang="pt-PT" dirty="0"/>
              <a:t>, C, D…</a:t>
            </a:r>
          </a:p>
          <a:p>
            <a:r>
              <a:rPr lang="pt-PT" dirty="0"/>
              <a:t>Produção de fumo: </a:t>
            </a:r>
            <a:r>
              <a:rPr lang="pt-PT" b="1" dirty="0"/>
              <a:t>s1</a:t>
            </a:r>
            <a:r>
              <a:rPr lang="pt-PT" dirty="0"/>
              <a:t>-s2-s3</a:t>
            </a:r>
          </a:p>
          <a:p>
            <a:r>
              <a:rPr lang="pt-PT" dirty="0"/>
              <a:t>Queda de partículas: </a:t>
            </a:r>
            <a:r>
              <a:rPr lang="pt-PT" b="1" dirty="0"/>
              <a:t>d0</a:t>
            </a:r>
            <a:r>
              <a:rPr lang="pt-PT" dirty="0"/>
              <a:t>-d1-d2 </a:t>
            </a:r>
          </a:p>
          <a:p>
            <a:endParaRPr lang="pt-PT" dirty="0"/>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14</a:t>
            </a:fld>
            <a:endParaRPr lang="pt-PT"/>
          </a:p>
        </p:txBody>
      </p:sp>
    </p:spTree>
    <p:extLst>
      <p:ext uri="{BB962C8B-B14F-4D97-AF65-F5344CB8AC3E}">
        <p14:creationId xmlns:p14="http://schemas.microsoft.com/office/powerpoint/2010/main" val="2814356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AM</a:t>
            </a:r>
          </a:p>
          <a:p>
            <a:r>
              <a:rPr lang="pt-PT" dirty="0"/>
              <a:t>Portaria 135/2020 define/estabelece </a:t>
            </a:r>
            <a:r>
              <a:rPr lang="pt-PT" b="1" dirty="0"/>
              <a:t>requisitos</a:t>
            </a:r>
            <a:r>
              <a:rPr lang="pt-PT" b="0" dirty="0"/>
              <a:t> para o sistema completo em função da altura do edifício, assim como para o material isolante do sistema</a:t>
            </a:r>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15</a:t>
            </a:fld>
            <a:endParaRPr lang="pt-PT"/>
          </a:p>
        </p:txBody>
      </p:sp>
    </p:spTree>
    <p:extLst>
      <p:ext uri="{BB962C8B-B14F-4D97-AF65-F5344CB8AC3E}">
        <p14:creationId xmlns:p14="http://schemas.microsoft.com/office/powerpoint/2010/main" val="2014338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PL</a:t>
            </a:r>
          </a:p>
          <a:p>
            <a:r>
              <a:rPr lang="pt-PT" dirty="0"/>
              <a:t>Complementarmente ao anterior referido, existe uma ETA:</a:t>
            </a:r>
          </a:p>
          <a:p>
            <a:r>
              <a:rPr lang="pt-PT" dirty="0"/>
              <a:t>Avaliação Técnica Europeia </a:t>
            </a:r>
            <a:r>
              <a:rPr lang="pt-PT" dirty="0">
                <a:sym typeface="Wingdings" panose="05000000000000000000" pitchFamily="2" charset="2"/>
              </a:rPr>
              <a:t> onde se referem um conjunto de requisitos exigidos para a certificação de um sistema ETICS</a:t>
            </a:r>
          </a:p>
          <a:p>
            <a:endParaRPr lang="pt-PT" dirty="0">
              <a:sym typeface="Wingdings" panose="05000000000000000000" pitchFamily="2" charset="2"/>
            </a:endParaRPr>
          </a:p>
          <a:p>
            <a:r>
              <a:rPr lang="pt-PT" dirty="0"/>
              <a:t>A ETA (Especificação Técnica de Acompanhamento) associada ao sistema ETICS (Sistema de Isolamento Térmico pelo Exterior) é um documento que estabelece </a:t>
            </a:r>
            <a:r>
              <a:rPr lang="pt-PT" b="1" dirty="0"/>
              <a:t>normas e diretrizes para a aplicação de sistemas de isolamento térmico em edificações</a:t>
            </a:r>
            <a:r>
              <a:rPr lang="pt-PT" dirty="0"/>
              <a:t>. Sendo o ETICS amplamente utilizado na construção civil para melhorar a eficiência energética dos edifícios, proporcionando conforto térmico e reduzindo o consumo de energia.</a:t>
            </a:r>
          </a:p>
          <a:p>
            <a:r>
              <a:rPr lang="pt-PT" dirty="0"/>
              <a:t>A ETA EAD 040083-00-0404 </a:t>
            </a:r>
            <a:r>
              <a:rPr lang="pt-PT" b="1" dirty="0"/>
              <a:t>aborda </a:t>
            </a:r>
            <a:r>
              <a:rPr lang="pt-PT" b="1" dirty="0" err="1"/>
              <a:t>aspectos</a:t>
            </a:r>
            <a:r>
              <a:rPr lang="pt-PT" b="1" dirty="0"/>
              <a:t> técnicos e regulamentares relacionados com o desempenho, aplicação e durabilidade dos sistemas </a:t>
            </a:r>
            <a:r>
              <a:rPr lang="pt-PT" dirty="0"/>
              <a:t>ETICS. Inclui informações sobre os materiais a serem utilizados, métodos de instalação, manutenção e critérios de desempenho que esses sistemas devem atender para garantir sua eficácia e segurança.</a:t>
            </a:r>
          </a:p>
          <a:p>
            <a:r>
              <a:rPr lang="pt-PT" dirty="0"/>
              <a:t>Além disso, a ETA pode incluir requisitos para a certificação dos produtos e sistemas, assegurando que eles atendam a padrões de qualidade e desempenho estabelecidos por normas técnicas.</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16</a:t>
            </a:fld>
            <a:endParaRPr lang="pt-PT"/>
          </a:p>
        </p:txBody>
      </p:sp>
    </p:spTree>
    <p:extLst>
      <p:ext uri="{BB962C8B-B14F-4D97-AF65-F5344CB8AC3E}">
        <p14:creationId xmlns:p14="http://schemas.microsoft.com/office/powerpoint/2010/main" val="4187140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PL</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17</a:t>
            </a:fld>
            <a:endParaRPr lang="pt-PT"/>
          </a:p>
        </p:txBody>
      </p:sp>
    </p:spTree>
    <p:extLst>
      <p:ext uri="{BB962C8B-B14F-4D97-AF65-F5344CB8AC3E}">
        <p14:creationId xmlns:p14="http://schemas.microsoft.com/office/powerpoint/2010/main" val="3229287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PL</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strike="noStrike" spc="-1" dirty="0">
                <a:solidFill>
                  <a:srgbClr val="000000"/>
                </a:solidFill>
                <a:uFill>
                  <a:solidFill>
                    <a:srgbClr val="FFFFFF"/>
                  </a:solidFill>
                </a:uFill>
                <a:latin typeface="Roboto Light"/>
                <a:ea typeface="Roboto Light"/>
              </a:rPr>
              <a:t>Outras vantagens associadas a este sistema é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1" strike="noStrike" spc="-1" dirty="0">
              <a:solidFill>
                <a:srgbClr val="000000"/>
              </a:solidFill>
              <a:uFill>
                <a:solidFill>
                  <a:srgbClr val="FFFFFF"/>
                </a:solidFill>
              </a:uFill>
              <a:latin typeface="Roboto Light"/>
              <a:ea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strike="noStrike" spc="-1" dirty="0">
                <a:solidFill>
                  <a:srgbClr val="000000"/>
                </a:solidFill>
                <a:uFill>
                  <a:solidFill>
                    <a:srgbClr val="FFFFFF"/>
                  </a:solidFill>
                </a:uFill>
                <a:latin typeface="Roboto Light"/>
                <a:ea typeface="Roboto Light"/>
              </a:rPr>
              <a:t>Melhoria do </a:t>
            </a:r>
            <a:r>
              <a:rPr lang="pt-PT" sz="1200" b="1" strike="noStrike" spc="-1" dirty="0">
                <a:solidFill>
                  <a:srgbClr val="ED7D31"/>
                </a:solidFill>
                <a:uFill>
                  <a:solidFill>
                    <a:srgbClr val="FFFFFF"/>
                  </a:solidFill>
                </a:uFill>
                <a:latin typeface="Roboto Light"/>
                <a:ea typeface="Roboto Light"/>
              </a:rPr>
              <a:t>conforto térmico quer no</a:t>
            </a:r>
            <a:r>
              <a:rPr lang="pt-PT" sz="1200" b="1" strike="noStrike" spc="-1" dirty="0">
                <a:solidFill>
                  <a:srgbClr val="000000"/>
                </a:solidFill>
                <a:uFill>
                  <a:solidFill>
                    <a:srgbClr val="FFFFFF"/>
                  </a:solidFill>
                </a:uFill>
                <a:latin typeface="Roboto Light"/>
                <a:ea typeface="Roboto Light"/>
              </a:rPr>
              <a:t> inverno, que no verão.</a:t>
            </a:r>
            <a:endParaRPr lang="pt-PT" sz="1050" b="0" strike="noStrike" spc="-1" dirty="0">
              <a:solidFill>
                <a:srgbClr val="000000"/>
              </a:solidFill>
              <a:uFill>
                <a:solidFill>
                  <a:srgbClr val="FFFFFF"/>
                </a:solidFill>
              </a:uFill>
              <a:latin typeface="Arial"/>
            </a:endParaRP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18</a:t>
            </a:fld>
            <a:endParaRPr lang="pt-PT"/>
          </a:p>
        </p:txBody>
      </p:sp>
    </p:spTree>
    <p:extLst>
      <p:ext uri="{BB962C8B-B14F-4D97-AF65-F5344CB8AC3E}">
        <p14:creationId xmlns:p14="http://schemas.microsoft.com/office/powerpoint/2010/main" val="2085128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PL</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1" strike="noStrike" spc="-1" dirty="0">
              <a:solidFill>
                <a:srgbClr val="000000"/>
              </a:solidFill>
              <a:uFill>
                <a:solidFill>
                  <a:srgbClr val="FFFFFF"/>
                </a:solidFill>
              </a:uFill>
              <a:latin typeface="Roboto Light"/>
              <a:ea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strike="noStrike" spc="-1" dirty="0">
                <a:solidFill>
                  <a:srgbClr val="000000"/>
                </a:solidFill>
                <a:uFill>
                  <a:solidFill>
                    <a:srgbClr val="FFFFFF"/>
                  </a:solidFill>
                </a:uFill>
                <a:latin typeface="Roboto Light"/>
                <a:ea typeface="Roboto Light"/>
              </a:rPr>
              <a:t>Eliminação de </a:t>
            </a:r>
            <a:r>
              <a:rPr lang="pt-PT" sz="1200" b="1" strike="noStrike" spc="-1" dirty="0">
                <a:solidFill>
                  <a:srgbClr val="ED7D31"/>
                </a:solidFill>
                <a:uFill>
                  <a:solidFill>
                    <a:srgbClr val="FFFFFF"/>
                  </a:solidFill>
                </a:uFill>
                <a:latin typeface="Roboto Light"/>
                <a:ea typeface="Roboto Light"/>
              </a:rPr>
              <a:t>pontes térmicas </a:t>
            </a:r>
            <a:r>
              <a:rPr lang="pt-PT" sz="1200" b="1" strike="noStrike" spc="-1" dirty="0">
                <a:solidFill>
                  <a:srgbClr val="000000"/>
                </a:solidFill>
                <a:uFill>
                  <a:solidFill>
                    <a:srgbClr val="FFFFFF"/>
                  </a:solidFill>
                </a:uFill>
                <a:latin typeface="Roboto Light"/>
                <a:ea typeface="Roboto Light"/>
              </a:rPr>
              <a:t>e redução do risco de </a:t>
            </a:r>
            <a:r>
              <a:rPr lang="pt-PT" sz="1200" b="1" strike="noStrike" spc="-1" dirty="0">
                <a:solidFill>
                  <a:srgbClr val="ED7D31"/>
                </a:solidFill>
                <a:uFill>
                  <a:solidFill>
                    <a:srgbClr val="FFFFFF"/>
                  </a:solidFill>
                </a:uFill>
                <a:latin typeface="Roboto Light"/>
                <a:ea typeface="Roboto Light"/>
              </a:rPr>
              <a:t>condensações interiores.</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strike="noStrike" spc="-1" dirty="0">
                <a:solidFill>
                  <a:srgbClr val="ED7D31"/>
                </a:solidFill>
                <a:uFill>
                  <a:solidFill>
                    <a:srgbClr val="FFFFFF"/>
                  </a:solidFill>
                </a:uFill>
                <a:latin typeface="Roboto Light"/>
                <a:ea typeface="Roboto Light"/>
              </a:rPr>
              <a:t>Melhorando o conforto térmico de quem habita estas obras, assim como poderá prevenir patologias posteriores, como humidade nas paredes ou tetos</a:t>
            </a:r>
            <a:endParaRPr lang="pt-PT" sz="1050" b="0" strike="noStrike" spc="-1" dirty="0">
              <a:solidFill>
                <a:srgbClr val="000000"/>
              </a:solidFill>
              <a:uFill>
                <a:solidFill>
                  <a:srgbClr val="FFFFFF"/>
                </a:solidFill>
              </a:uFill>
              <a:latin typeface="Arial"/>
            </a:endParaRP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19</a:t>
            </a:fld>
            <a:endParaRPr lang="pt-PT"/>
          </a:p>
        </p:txBody>
      </p:sp>
    </p:spTree>
    <p:extLst>
      <p:ext uri="{BB962C8B-B14F-4D97-AF65-F5344CB8AC3E}">
        <p14:creationId xmlns:p14="http://schemas.microsoft.com/office/powerpoint/2010/main" val="1762439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PL</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1" strike="noStrike" spc="-1" dirty="0">
              <a:solidFill>
                <a:srgbClr val="000000"/>
              </a:solidFill>
              <a:uFill>
                <a:solidFill>
                  <a:srgbClr val="FFFFFF"/>
                </a:solidFill>
              </a:uFill>
              <a:latin typeface="Roboto Light"/>
              <a:ea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strike="noStrike" spc="-1" dirty="0">
                <a:solidFill>
                  <a:srgbClr val="000000"/>
                </a:solidFill>
                <a:uFill>
                  <a:solidFill>
                    <a:srgbClr val="FFFFFF"/>
                  </a:solidFill>
                </a:uFill>
                <a:latin typeface="Roboto Light"/>
                <a:ea typeface="Roboto Light"/>
              </a:rPr>
              <a:t>Potenciar a utilização da </a:t>
            </a:r>
            <a:r>
              <a:rPr lang="pt-PT" sz="1200" b="1" strike="noStrike" spc="-1" dirty="0">
                <a:solidFill>
                  <a:srgbClr val="ED7D31"/>
                </a:solidFill>
                <a:uFill>
                  <a:solidFill>
                    <a:srgbClr val="FFFFFF"/>
                  </a:solidFill>
                </a:uFill>
                <a:latin typeface="Roboto Light"/>
                <a:ea typeface="Roboto Light"/>
              </a:rPr>
              <a:t>inércia térmica </a:t>
            </a:r>
            <a:r>
              <a:rPr lang="pt-PT" sz="1200" b="1" strike="noStrike" spc="-1" dirty="0">
                <a:solidFill>
                  <a:srgbClr val="000000"/>
                </a:solidFill>
                <a:uFill>
                  <a:solidFill>
                    <a:srgbClr val="FFFFFF"/>
                  </a:solidFill>
                </a:uFill>
                <a:latin typeface="Roboto Light"/>
                <a:ea typeface="Roboto Light"/>
              </a:rPr>
              <a:t>dos edifícios.</a:t>
            </a:r>
            <a:endParaRPr lang="pt-PT" sz="1050" b="0" strike="noStrike" spc="-1" dirty="0">
              <a:solidFill>
                <a:srgbClr val="000000"/>
              </a:solidFill>
              <a:uFill>
                <a:solidFill>
                  <a:srgbClr val="FFFFFF"/>
                </a:solidFill>
              </a:uFill>
              <a:latin typeface="Arial"/>
            </a:endParaRPr>
          </a:p>
          <a:p>
            <a:endParaRPr lang="pt-PT" dirty="0"/>
          </a:p>
          <a:p>
            <a:r>
              <a:rPr lang="pt-PT" dirty="0"/>
              <a:t>aumentar a capacidade do edifício de armazenar e regular a temperatura interna, utilizando materiais e técnicas que permitem que as paredes, pisos e tetos acumulem calor durante o dia e o liberem lentamente durante a noite. Isso pode resultar em um ambiente interno mais confortável e eficiente em termos energéticos.</a:t>
            </a:r>
          </a:p>
          <a:p>
            <a:r>
              <a:rPr lang="pt-PT" dirty="0"/>
              <a:t>A inércia térmica está relacionada à massa térmica dos materiais utilizados na construção. Materiais pesados, como concreto, tijolo e pedra, têm uma alta inércia térmica, enquanto materiais leves, como madeira e </a:t>
            </a:r>
            <a:r>
              <a:rPr lang="pt-PT" dirty="0" err="1"/>
              <a:t>drywall</a:t>
            </a:r>
            <a:r>
              <a:rPr lang="pt-PT" dirty="0"/>
              <a:t>, têm uma inércia térmica menor. Ao projetar um edifício com uma boa inércia térmica, você pode:</a:t>
            </a:r>
          </a:p>
          <a:p>
            <a:pPr>
              <a:buFont typeface="+mj-lt"/>
              <a:buAutoNum type="arabicPeriod"/>
            </a:pPr>
            <a:r>
              <a:rPr lang="pt-PT" b="1" dirty="0"/>
              <a:t>Reduzir o consumo de energia</a:t>
            </a:r>
            <a:r>
              <a:rPr lang="pt-PT" dirty="0"/>
              <a:t>: Menor necessidade de aquecimento e resfriamento artificial.</a:t>
            </a:r>
          </a:p>
          <a:p>
            <a:pPr>
              <a:buFont typeface="+mj-lt"/>
              <a:buAutoNum type="arabicPeriod"/>
            </a:pPr>
            <a:r>
              <a:rPr lang="pt-PT" b="1" dirty="0"/>
              <a:t>Melhorar o conforto térmico</a:t>
            </a:r>
            <a:r>
              <a:rPr lang="pt-PT" dirty="0"/>
              <a:t>: Manter temperaturas mais estáveis e agradáveis ao longo do dia.</a:t>
            </a:r>
          </a:p>
          <a:p>
            <a:pPr>
              <a:buFont typeface="+mj-lt"/>
              <a:buAutoNum type="arabicPeriod"/>
            </a:pPr>
            <a:r>
              <a:rPr lang="pt-PT" b="1" dirty="0"/>
              <a:t>Aproveitar a energia solar</a:t>
            </a:r>
            <a:r>
              <a:rPr lang="pt-PT" dirty="0"/>
              <a:t>: Utilizar a radiação solar durante o dia para aquecer os ambientes e liberar esse calor quando a temperatura externa cai.</a:t>
            </a:r>
          </a:p>
          <a:p>
            <a:r>
              <a:rPr lang="pt-PT" dirty="0"/>
              <a:t>Estratégias para potenciar a inércia térmica podem incluir o uso de materiais de construção com alta densidade, o posicionamento adequado das janelas para maximizar a luz solar e o uso de isolamento para evitar perdas de calor.</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20</a:t>
            </a:fld>
            <a:endParaRPr lang="pt-PT"/>
          </a:p>
        </p:txBody>
      </p:sp>
    </p:spTree>
    <p:extLst>
      <p:ext uri="{BB962C8B-B14F-4D97-AF65-F5344CB8AC3E}">
        <p14:creationId xmlns:p14="http://schemas.microsoft.com/office/powerpoint/2010/main" val="4229607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PL</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3</a:t>
            </a:fld>
            <a:endParaRPr lang="pt-PT"/>
          </a:p>
        </p:txBody>
      </p:sp>
    </p:spTree>
    <p:extLst>
      <p:ext uri="{BB962C8B-B14F-4D97-AF65-F5344CB8AC3E}">
        <p14:creationId xmlns:p14="http://schemas.microsoft.com/office/powerpoint/2010/main" val="3850419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PL</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1" strike="noStrike" spc="-1" dirty="0">
              <a:solidFill>
                <a:srgbClr val="000000"/>
              </a:solidFill>
              <a:uFill>
                <a:solidFill>
                  <a:srgbClr val="FFFFFF"/>
                </a:solidFill>
              </a:uFill>
              <a:latin typeface="Roboto Light"/>
              <a:ea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strike="noStrike" spc="-1" dirty="0">
                <a:solidFill>
                  <a:srgbClr val="000000"/>
                </a:solidFill>
                <a:uFill>
                  <a:solidFill>
                    <a:srgbClr val="FFFFFF"/>
                  </a:solidFill>
                </a:uFill>
                <a:latin typeface="Roboto Light"/>
                <a:ea typeface="Roboto Light"/>
              </a:rPr>
              <a:t>Proteção das </a:t>
            </a:r>
            <a:r>
              <a:rPr lang="pt-PT" sz="1200" b="1" strike="noStrike" spc="-1" dirty="0">
                <a:solidFill>
                  <a:srgbClr val="ED7D31"/>
                </a:solidFill>
                <a:uFill>
                  <a:solidFill>
                    <a:srgbClr val="FFFFFF"/>
                  </a:solidFill>
                </a:uFill>
                <a:latin typeface="Roboto Light"/>
                <a:ea typeface="Roboto Light"/>
              </a:rPr>
              <a:t>alvenarias</a:t>
            </a:r>
            <a:r>
              <a:rPr lang="pt-PT" sz="1200" b="1" strike="noStrike" spc="-1" dirty="0">
                <a:solidFill>
                  <a:srgbClr val="000000"/>
                </a:solidFill>
                <a:uFill>
                  <a:solidFill>
                    <a:srgbClr val="FFFFFF"/>
                  </a:solidFill>
                </a:uFill>
                <a:latin typeface="Roboto Light"/>
                <a:ea typeface="Roboto Light"/>
              </a:rPr>
              <a:t> e </a:t>
            </a:r>
            <a:r>
              <a:rPr lang="pt-PT" sz="1200" b="1" strike="noStrike" spc="-1" dirty="0">
                <a:solidFill>
                  <a:srgbClr val="ED7D31"/>
                </a:solidFill>
                <a:uFill>
                  <a:solidFill>
                    <a:srgbClr val="FFFFFF"/>
                  </a:solidFill>
                </a:uFill>
                <a:latin typeface="Roboto Light"/>
                <a:ea typeface="Roboto Light"/>
              </a:rPr>
              <a:t>elementos estruturais</a:t>
            </a:r>
            <a:r>
              <a:rPr lang="pt-PT" sz="1200" b="1" strike="noStrike" spc="-1" dirty="0">
                <a:solidFill>
                  <a:srgbClr val="000000"/>
                </a:solidFill>
                <a:uFill>
                  <a:solidFill>
                    <a:srgbClr val="FFFFFF"/>
                  </a:solidFill>
                </a:uFill>
                <a:latin typeface="Roboto Light"/>
                <a:ea typeface="Roboto Light"/>
              </a:rPr>
              <a:t>.</a:t>
            </a:r>
            <a:endParaRPr lang="pt-PT" sz="1050" b="0" strike="noStrike" spc="-1" dirty="0">
              <a:solidFill>
                <a:srgbClr val="000000"/>
              </a:solidFill>
              <a:uFill>
                <a:solidFill>
                  <a:srgbClr val="FFFFFF"/>
                </a:solidFill>
              </a:uFill>
              <a:latin typeface="Arial"/>
            </a:endParaRP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21</a:t>
            </a:fld>
            <a:endParaRPr lang="pt-PT"/>
          </a:p>
        </p:txBody>
      </p:sp>
    </p:spTree>
    <p:extLst>
      <p:ext uri="{BB962C8B-B14F-4D97-AF65-F5344CB8AC3E}">
        <p14:creationId xmlns:p14="http://schemas.microsoft.com/office/powerpoint/2010/main" val="3049773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a:t>PL</a:t>
            </a:r>
          </a:p>
          <a:p>
            <a:pPr algn="l"/>
            <a:endParaRPr lang="pt-PT" sz="1800" b="0" i="0" u="none" strike="noStrike" baseline="0" dirty="0">
              <a:solidFill>
                <a:srgbClr val="8FC8ED"/>
              </a:solidFill>
              <a:latin typeface="Yorkten-NorLig"/>
            </a:endParaRPr>
          </a:p>
          <a:p>
            <a:pPr algn="l"/>
            <a:r>
              <a:rPr lang="pt-PT" sz="1800" b="0" i="0" u="none" strike="noStrike" baseline="0" dirty="0">
                <a:solidFill>
                  <a:srgbClr val="8FC8ED"/>
                </a:solidFill>
                <a:latin typeface="Yorkten-NorLig"/>
              </a:rPr>
              <a:t>Economia de energia e respeito pelo meio ambiente</a:t>
            </a:r>
          </a:p>
          <a:p>
            <a:pPr algn="l"/>
            <a:endParaRPr lang="pt-PT" sz="1800" b="0" i="0" u="none" strike="noStrike" baseline="0" dirty="0">
              <a:solidFill>
                <a:srgbClr val="8FC8ED"/>
              </a:solidFill>
              <a:latin typeface="Yorkten-NorLig"/>
            </a:endParaRPr>
          </a:p>
          <a:p>
            <a:pPr algn="l"/>
            <a:r>
              <a:rPr lang="pt-PT" sz="1800" b="0" i="0" u="none" strike="noStrike" baseline="0" dirty="0">
                <a:solidFill>
                  <a:srgbClr val="8FC8ED"/>
                </a:solidFill>
                <a:latin typeface="Yorkten-NorLig"/>
              </a:rPr>
              <a:t>Reabilitação sem desalojamento – As pessoas podem continuar na sua casa, e com a sua rotina.</a:t>
            </a:r>
          </a:p>
          <a:p>
            <a:pPr algn="l"/>
            <a:endParaRPr lang="pt-PT" sz="1800" b="0" i="0" u="none" strike="noStrike" baseline="0" dirty="0">
              <a:solidFill>
                <a:srgbClr val="8FC8ED"/>
              </a:solidFill>
              <a:latin typeface="Yorkten-NorLig"/>
            </a:endParaRPr>
          </a:p>
          <a:p>
            <a:pPr algn="l"/>
            <a:r>
              <a:rPr lang="pt-PT" sz="1800" b="0" i="0" u="none" strike="noStrike" baseline="0" dirty="0">
                <a:solidFill>
                  <a:srgbClr val="8FC8ED"/>
                </a:solidFill>
                <a:latin typeface="Yorkten-NorLig"/>
              </a:rPr>
              <a:t>Numa sociedade cada vez mais alertada para a sustentabilidade, nas mais variadas áreas, com sistemas ETICS há uma redução no consumo de energia para aquecimento ou arrefecimento das nossas habitações</a:t>
            </a:r>
          </a:p>
          <a:p>
            <a:pPr algn="l"/>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22</a:t>
            </a:fld>
            <a:endParaRPr lang="pt-PT"/>
          </a:p>
        </p:txBody>
      </p:sp>
    </p:spTree>
    <p:extLst>
      <p:ext uri="{BB962C8B-B14F-4D97-AF65-F5344CB8AC3E}">
        <p14:creationId xmlns:p14="http://schemas.microsoft.com/office/powerpoint/2010/main" val="501506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360">
              <a:lnSpc>
                <a:spcPct val="100000"/>
              </a:lnSpc>
            </a:pPr>
            <a:r>
              <a:rPr lang="pt-PT" sz="1200" b="0" strike="noStrike" spc="-1" dirty="0">
                <a:solidFill>
                  <a:srgbClr val="000000"/>
                </a:solidFill>
                <a:uFill>
                  <a:solidFill>
                    <a:srgbClr val="FFFFFF"/>
                  </a:solidFill>
                </a:uFill>
                <a:latin typeface="Roboto Light"/>
                <a:ea typeface="Roboto Light"/>
              </a:rPr>
              <a:t>PL</a:t>
            </a:r>
          </a:p>
          <a:p>
            <a:pPr marL="360">
              <a:lnSpc>
                <a:spcPct val="100000"/>
              </a:lnSpc>
            </a:pPr>
            <a:endParaRPr lang="pt-PT" sz="1200" b="1" strike="noStrike" spc="-1" dirty="0">
              <a:solidFill>
                <a:srgbClr val="000000"/>
              </a:solidFill>
              <a:uFill>
                <a:solidFill>
                  <a:srgbClr val="FFFFFF"/>
                </a:solidFill>
              </a:uFill>
              <a:latin typeface="Roboto Light"/>
              <a:ea typeface="Roboto Light"/>
            </a:endParaRPr>
          </a:p>
          <a:p>
            <a:pPr marL="360">
              <a:lnSpc>
                <a:spcPct val="100000"/>
              </a:lnSpc>
            </a:pPr>
            <a:r>
              <a:rPr lang="pt-PT" sz="1200" b="1" strike="noStrike" spc="-1" dirty="0">
                <a:solidFill>
                  <a:srgbClr val="000000"/>
                </a:solidFill>
                <a:uFill>
                  <a:solidFill>
                    <a:srgbClr val="FFFFFF"/>
                  </a:solidFill>
                </a:uFill>
                <a:latin typeface="Roboto Light"/>
                <a:ea typeface="Roboto Light"/>
              </a:rPr>
              <a:t>Sem esquecer também a:</a:t>
            </a:r>
          </a:p>
          <a:p>
            <a:pPr marL="360">
              <a:lnSpc>
                <a:spcPct val="100000"/>
              </a:lnSpc>
            </a:pPr>
            <a:r>
              <a:rPr lang="pt-PT" sz="1200" b="1" strike="noStrike" spc="-1" dirty="0">
                <a:solidFill>
                  <a:srgbClr val="000000"/>
                </a:solidFill>
                <a:uFill>
                  <a:solidFill>
                    <a:srgbClr val="FFFFFF"/>
                  </a:solidFill>
                </a:uFill>
                <a:latin typeface="Roboto Light"/>
                <a:ea typeface="Roboto Light"/>
              </a:rPr>
              <a:t>Renovação </a:t>
            </a:r>
            <a:r>
              <a:rPr lang="pt-PT" sz="1200" b="1" strike="noStrike" spc="-1" dirty="0">
                <a:solidFill>
                  <a:srgbClr val="ED7D31"/>
                </a:solidFill>
                <a:uFill>
                  <a:solidFill>
                    <a:srgbClr val="FFFFFF"/>
                  </a:solidFill>
                </a:uFill>
                <a:latin typeface="Roboto Light"/>
                <a:ea typeface="Roboto Light"/>
              </a:rPr>
              <a:t>estética</a:t>
            </a:r>
            <a:endParaRPr lang="pt-PT" sz="1050" b="0" strike="noStrike" spc="-1" dirty="0">
              <a:solidFill>
                <a:srgbClr val="000000"/>
              </a:solidFill>
              <a:uFill>
                <a:solidFill>
                  <a:srgbClr val="FFFFFF"/>
                </a:solidFill>
              </a:uFill>
              <a:latin typeface="Arial"/>
            </a:endParaRPr>
          </a:p>
          <a:p>
            <a:pPr marL="360">
              <a:lnSpc>
                <a:spcPct val="100000"/>
              </a:lnSpc>
            </a:pPr>
            <a:r>
              <a:rPr lang="pt-PT" sz="1050" b="0" strike="noStrike" spc="-1" dirty="0">
                <a:solidFill>
                  <a:srgbClr val="000000"/>
                </a:solidFill>
                <a:uFill>
                  <a:solidFill>
                    <a:srgbClr val="FFFFFF"/>
                  </a:solidFill>
                </a:uFill>
                <a:latin typeface="Arial"/>
              </a:rPr>
              <a:t>e</a:t>
            </a:r>
          </a:p>
          <a:p>
            <a:pPr marL="360">
              <a:lnSpc>
                <a:spcPct val="100000"/>
              </a:lnSpc>
            </a:pPr>
            <a:r>
              <a:rPr lang="pt-PT" sz="1200" b="1" strike="noStrike" spc="-1" dirty="0">
                <a:solidFill>
                  <a:srgbClr val="000000"/>
                </a:solidFill>
                <a:uFill>
                  <a:solidFill>
                    <a:srgbClr val="FFFFFF"/>
                  </a:solidFill>
                </a:uFill>
                <a:latin typeface="Roboto Light"/>
                <a:ea typeface="Roboto Light"/>
              </a:rPr>
              <a:t>Reparação de </a:t>
            </a:r>
            <a:r>
              <a:rPr lang="pt-PT" sz="1200" b="1" strike="noStrike" spc="-1" dirty="0">
                <a:solidFill>
                  <a:srgbClr val="ED7D31"/>
                </a:solidFill>
                <a:uFill>
                  <a:solidFill>
                    <a:srgbClr val="FFFFFF"/>
                  </a:solidFill>
                </a:uFill>
                <a:latin typeface="Roboto Light"/>
                <a:ea typeface="Roboto Light"/>
              </a:rPr>
              <a:t>patologias</a:t>
            </a:r>
            <a:endParaRPr lang="pt-PT" sz="1050" b="0" strike="noStrike" spc="-1" dirty="0">
              <a:solidFill>
                <a:srgbClr val="000000"/>
              </a:solidFill>
              <a:uFill>
                <a:solidFill>
                  <a:srgbClr val="FFFFFF"/>
                </a:solidFill>
              </a:uFill>
              <a:latin typeface="Arial"/>
            </a:endParaRP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23</a:t>
            </a:fld>
            <a:endParaRPr lang="pt-PT"/>
          </a:p>
        </p:txBody>
      </p:sp>
    </p:spTree>
    <p:extLst>
      <p:ext uri="{BB962C8B-B14F-4D97-AF65-F5344CB8AC3E}">
        <p14:creationId xmlns:p14="http://schemas.microsoft.com/office/powerpoint/2010/main" val="978349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AM</a:t>
            </a:r>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24</a:t>
            </a:fld>
            <a:endParaRPr lang="pt-PT"/>
          </a:p>
        </p:txBody>
      </p:sp>
    </p:spTree>
    <p:extLst>
      <p:ext uri="{BB962C8B-B14F-4D97-AF65-F5344CB8AC3E}">
        <p14:creationId xmlns:p14="http://schemas.microsoft.com/office/powerpoint/2010/main" val="4209107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AM</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25</a:t>
            </a:fld>
            <a:endParaRPr lang="pt-PT"/>
          </a:p>
        </p:txBody>
      </p:sp>
    </p:spTree>
    <p:extLst>
      <p:ext uri="{BB962C8B-B14F-4D97-AF65-F5344CB8AC3E}">
        <p14:creationId xmlns:p14="http://schemas.microsoft.com/office/powerpoint/2010/main" val="600697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AM</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26</a:t>
            </a:fld>
            <a:endParaRPr lang="pt-PT"/>
          </a:p>
        </p:txBody>
      </p:sp>
    </p:spTree>
    <p:extLst>
      <p:ext uri="{BB962C8B-B14F-4D97-AF65-F5344CB8AC3E}">
        <p14:creationId xmlns:p14="http://schemas.microsoft.com/office/powerpoint/2010/main" val="1845528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AM</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27</a:t>
            </a:fld>
            <a:endParaRPr lang="pt-PT"/>
          </a:p>
        </p:txBody>
      </p:sp>
    </p:spTree>
    <p:extLst>
      <p:ext uri="{BB962C8B-B14F-4D97-AF65-F5344CB8AC3E}">
        <p14:creationId xmlns:p14="http://schemas.microsoft.com/office/powerpoint/2010/main" val="2077270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AM</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28</a:t>
            </a:fld>
            <a:endParaRPr lang="pt-PT"/>
          </a:p>
        </p:txBody>
      </p:sp>
    </p:spTree>
    <p:extLst>
      <p:ext uri="{BB962C8B-B14F-4D97-AF65-F5344CB8AC3E}">
        <p14:creationId xmlns:p14="http://schemas.microsoft.com/office/powerpoint/2010/main" val="4064706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AM</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29</a:t>
            </a:fld>
            <a:endParaRPr lang="pt-PT"/>
          </a:p>
        </p:txBody>
      </p:sp>
    </p:spTree>
    <p:extLst>
      <p:ext uri="{BB962C8B-B14F-4D97-AF65-F5344CB8AC3E}">
        <p14:creationId xmlns:p14="http://schemas.microsoft.com/office/powerpoint/2010/main" val="2480468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AM</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30</a:t>
            </a:fld>
            <a:endParaRPr lang="pt-PT"/>
          </a:p>
        </p:txBody>
      </p:sp>
    </p:spTree>
    <p:extLst>
      <p:ext uri="{BB962C8B-B14F-4D97-AF65-F5344CB8AC3E}">
        <p14:creationId xmlns:p14="http://schemas.microsoft.com/office/powerpoint/2010/main" val="2767562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PL</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dirty="0"/>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Estamos a falar de um Manual, disponível no site da APFAC na área de Documentos, onde podem encontrar:</a:t>
            </a:r>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diretrizes e informações técnicas sobre o sistema ETICS. Começamos com uma </a:t>
            </a:r>
            <a:r>
              <a:rPr lang="pt-PT" b="1" dirty="0"/>
              <a:t>Introdução ao ETICS:</a:t>
            </a:r>
            <a:r>
              <a:rPr lang="pt-PT" dirty="0"/>
              <a:t> Explicação sobre o que são os sistemas ETICS, sua </a:t>
            </a:r>
            <a:r>
              <a:rPr lang="pt-PT" b="1" dirty="0"/>
              <a:t>importância para a eficiência energética de edifícios</a:t>
            </a:r>
            <a:r>
              <a:rPr lang="pt-PT" dirty="0"/>
              <a:t>, e uma visão geral dos Componentes do Sistema; </a:t>
            </a:r>
            <a:r>
              <a:rPr lang="pt-PT" b="1" dirty="0"/>
              <a:t>Descrição detalhada dos diferentes elementos que compõem um sistema ETICS, como a camada de isolamento, a armadura, a argamassa, e o revestimento final.</a:t>
            </a:r>
            <a:r>
              <a:rPr lang="pt-PT" dirty="0"/>
              <a:t>3. **Vantagens do ETICS**: Benefícios associados ao uso de sistemas ETICS, </a:t>
            </a:r>
            <a:r>
              <a:rPr lang="pt-PT" b="1" dirty="0"/>
              <a:t>incluindo melhoria da eficiência energética, conforto térmico, e proteção contra agentes atmosféricos</a:t>
            </a:r>
            <a:r>
              <a:rPr lang="pt-PT" dirty="0"/>
              <a:t>.4. **Normas e Regulamentações, incluindo requisitos de desempenho e segurança, bem como regulamentações específicas para a sua aplicação em Portugal.5. **Aplicação e Execução**: Diretrizes sobre a </a:t>
            </a:r>
            <a:r>
              <a:rPr lang="pt-PT" b="1" dirty="0"/>
              <a:t>correta aplicação e execução</a:t>
            </a:r>
            <a:r>
              <a:rPr lang="pt-PT" dirty="0"/>
              <a:t> dos sistemas ETICS, incluindo preparações de superfície, métodos de instalação, e cuidados a ter durante a obra.6. **Manutenção e Durabilidade**: Orientações sobre a manutenção dos sistemas ETICS e fatores que influenciam a sua durabilidade ao longo do tempo.7. **Soluções e Tipologias**: Exemplos de soluções e tipologias de sistemas ETICS adaptáveis a diferentes tipos de edifícios e condições climáticas.8. **Casos de Estudo e Exemplos Práticos**: Análises de casos de sucesso e aplicações práticas que demonstram a eficácia dos sistemas </a:t>
            </a:r>
            <a:r>
              <a:rPr lang="pt-PT" dirty="0" err="1"/>
              <a:t>ETICS.Este</a:t>
            </a:r>
            <a:r>
              <a:rPr lang="pt-PT" dirty="0"/>
              <a:t> manual é uma ferramenta importante para profissionais da construção civil, arquitetos, engenheiros e aplicadores, proporcionando conhecimentos essenciais para a implementação adequada de sistemas ETICS. Para informações mais detalhadas, é recomendável consultar o próprio manual.</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4</a:t>
            </a:fld>
            <a:endParaRPr lang="pt-PT"/>
          </a:p>
        </p:txBody>
      </p:sp>
    </p:spTree>
    <p:extLst>
      <p:ext uri="{BB962C8B-B14F-4D97-AF65-F5344CB8AC3E}">
        <p14:creationId xmlns:p14="http://schemas.microsoft.com/office/powerpoint/2010/main" val="1258974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AM</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31</a:t>
            </a:fld>
            <a:endParaRPr lang="pt-PT"/>
          </a:p>
        </p:txBody>
      </p:sp>
    </p:spTree>
    <p:extLst>
      <p:ext uri="{BB962C8B-B14F-4D97-AF65-F5344CB8AC3E}">
        <p14:creationId xmlns:p14="http://schemas.microsoft.com/office/powerpoint/2010/main" val="36622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AM</a:t>
            </a:r>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32</a:t>
            </a:fld>
            <a:endParaRPr lang="pt-PT"/>
          </a:p>
        </p:txBody>
      </p:sp>
    </p:spTree>
    <p:extLst>
      <p:ext uri="{BB962C8B-B14F-4D97-AF65-F5344CB8AC3E}">
        <p14:creationId xmlns:p14="http://schemas.microsoft.com/office/powerpoint/2010/main" val="1087756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PL</a:t>
            </a:r>
          </a:p>
          <a:p>
            <a:r>
              <a:rPr lang="pt-PT" dirty="0"/>
              <a:t>Na ETAG 014 vêm indicadas um conjunto de especificações para garantir que as buchas de fixação em sistemas ETICS sejam eficientes, seguras e duráveis, cumprindo as exigências técnicas da construção, por exemplo capacidade de carga, profundidades mínimas de fixação, tipos de suporte</a:t>
            </a:r>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33</a:t>
            </a:fld>
            <a:endParaRPr lang="pt-PT"/>
          </a:p>
        </p:txBody>
      </p:sp>
    </p:spTree>
    <p:extLst>
      <p:ext uri="{BB962C8B-B14F-4D97-AF65-F5344CB8AC3E}">
        <p14:creationId xmlns:p14="http://schemas.microsoft.com/office/powerpoint/2010/main" val="2664851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PL</a:t>
            </a:r>
          </a:p>
          <a:p>
            <a:endParaRPr lang="pt-PT" dirty="0"/>
          </a:p>
          <a:p>
            <a:r>
              <a:rPr lang="pt-PT" dirty="0"/>
              <a:t>Podem ver nestas imagens exemplos de tratamento de pontos singulares como cantos, esquinas, …</a:t>
            </a:r>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34</a:t>
            </a:fld>
            <a:endParaRPr lang="pt-PT"/>
          </a:p>
        </p:txBody>
      </p:sp>
    </p:spTree>
    <p:extLst>
      <p:ext uri="{BB962C8B-B14F-4D97-AF65-F5344CB8AC3E}">
        <p14:creationId xmlns:p14="http://schemas.microsoft.com/office/powerpoint/2010/main" val="1922331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PL</a:t>
            </a:r>
          </a:p>
          <a:p>
            <a:r>
              <a:rPr lang="pt-PT" dirty="0"/>
              <a:t>Relativamente às argamassas de colagem : A EN 998-1:2017 aplica-se a argamassas de </a:t>
            </a:r>
            <a:r>
              <a:rPr lang="pt-PT" b="1" dirty="0"/>
              <a:t>revestimento</a:t>
            </a:r>
            <a:r>
              <a:rPr lang="pt-PT" dirty="0"/>
              <a:t>, incluindo as que são utilizadas em sistemas de isolamento térmico externo (ETICS), e estabelece as características de desempenho, como resistência à compressão, tensão de aderência, durabilidade, resistência mecânica, capacidade de absorção de água</a:t>
            </a:r>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35</a:t>
            </a:fld>
            <a:endParaRPr lang="pt-PT"/>
          </a:p>
        </p:txBody>
      </p:sp>
    </p:spTree>
    <p:extLst>
      <p:ext uri="{BB962C8B-B14F-4D97-AF65-F5344CB8AC3E}">
        <p14:creationId xmlns:p14="http://schemas.microsoft.com/office/powerpoint/2010/main" val="2579714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PL</a:t>
            </a:r>
          </a:p>
          <a:p>
            <a:r>
              <a:rPr lang="pt-PT" dirty="0"/>
              <a:t>A argamassa deverá ser armada com Rede de </a:t>
            </a:r>
            <a:r>
              <a:rPr lang="pt-PT" b="1" dirty="0"/>
              <a:t>fibra de vidro resistente aos alcális </a:t>
            </a:r>
            <a:r>
              <a:rPr lang="pt-PT" dirty="0"/>
              <a:t>e ter dimensão e peso adequados à aplicação</a:t>
            </a:r>
            <a:r>
              <a:rPr lang="pt-PT" b="1" dirty="0"/>
              <a:t>. A armadura é essencial para garantir a estabilidade estrutural, resistência mecânica e durabilidade ao sistema ETICS</a:t>
            </a:r>
            <a:r>
              <a:rPr lang="pt-PT" dirty="0"/>
              <a:t>.</a:t>
            </a:r>
          </a:p>
          <a:p>
            <a:r>
              <a:rPr lang="pt-PT" dirty="0"/>
              <a:t>Algumas propriedades relevantes: abertura da malha, entre 4 e 5mm; o peso, entre as 120g/m2 e as 160; resistência à tração no mínimo de 1000N/5cm, um alongamento mínimo entre 2 e 4%</a:t>
            </a:r>
          </a:p>
          <a:p>
            <a:endParaRPr lang="pt-PT" dirty="0"/>
          </a:p>
          <a:p>
            <a:r>
              <a:rPr lang="pt-PT" b="1" dirty="0"/>
              <a:t>Abertura da Malha</a:t>
            </a:r>
            <a:r>
              <a:rPr lang="pt-PT" dirty="0"/>
              <a:t>4 mm a 5 mm</a:t>
            </a:r>
          </a:p>
          <a:p>
            <a:r>
              <a:rPr lang="pt-PT" b="1" dirty="0"/>
              <a:t>Peso Específico</a:t>
            </a:r>
            <a:r>
              <a:rPr lang="pt-PT" dirty="0"/>
              <a:t>120 g/m² a 160 g/m²</a:t>
            </a:r>
          </a:p>
          <a:p>
            <a:r>
              <a:rPr lang="pt-PT" b="1" dirty="0"/>
              <a:t>Resistência à Tração</a:t>
            </a:r>
            <a:r>
              <a:rPr lang="pt-PT" dirty="0"/>
              <a:t>≥ 1000 N/5 cm</a:t>
            </a:r>
          </a:p>
          <a:p>
            <a:r>
              <a:rPr lang="pt-PT" b="1" dirty="0"/>
              <a:t>Alongamento à Rotura</a:t>
            </a:r>
            <a:r>
              <a:rPr lang="pt-PT" dirty="0"/>
              <a:t>2% a 4%</a:t>
            </a:r>
          </a:p>
          <a:p>
            <a:r>
              <a:rPr lang="pt-PT" b="1" dirty="0"/>
              <a:t>Resistência ao </a:t>
            </a:r>
            <a:r>
              <a:rPr lang="pt-PT" b="1" dirty="0" err="1"/>
              <a:t>Impacto</a:t>
            </a:r>
            <a:r>
              <a:rPr lang="pt-PT" dirty="0" err="1"/>
              <a:t>Alta</a:t>
            </a:r>
            <a:r>
              <a:rPr lang="pt-PT" dirty="0"/>
              <a:t> resistência, medida em Joules (J)</a:t>
            </a:r>
          </a:p>
          <a:p>
            <a:r>
              <a:rPr lang="pt-PT" b="1" dirty="0"/>
              <a:t>Resistência à </a:t>
            </a:r>
            <a:r>
              <a:rPr lang="pt-PT" b="1" dirty="0" err="1"/>
              <a:t>Abrasão</a:t>
            </a:r>
            <a:r>
              <a:rPr lang="pt-PT" dirty="0" err="1"/>
              <a:t>Alta</a:t>
            </a:r>
            <a:r>
              <a:rPr lang="pt-PT" dirty="0"/>
              <a:t> resistência</a:t>
            </a:r>
          </a:p>
          <a:p>
            <a:r>
              <a:rPr lang="pt-PT" b="1" dirty="0"/>
              <a:t>Classificação de </a:t>
            </a:r>
            <a:r>
              <a:rPr lang="pt-PT" b="1" dirty="0" err="1"/>
              <a:t>Fogo</a:t>
            </a:r>
            <a:r>
              <a:rPr lang="pt-PT" dirty="0" err="1"/>
              <a:t>Classe</a:t>
            </a:r>
            <a:r>
              <a:rPr lang="pt-PT" dirty="0"/>
              <a:t> A1 ou A2 (não combustível ou de baixa combustibilidade)</a:t>
            </a:r>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36</a:t>
            </a:fld>
            <a:endParaRPr lang="pt-PT"/>
          </a:p>
        </p:txBody>
      </p:sp>
    </p:spTree>
    <p:extLst>
      <p:ext uri="{BB962C8B-B14F-4D97-AF65-F5344CB8AC3E}">
        <p14:creationId xmlns:p14="http://schemas.microsoft.com/office/powerpoint/2010/main" val="2434251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PL</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37</a:t>
            </a:fld>
            <a:endParaRPr lang="pt-PT"/>
          </a:p>
        </p:txBody>
      </p:sp>
    </p:spTree>
    <p:extLst>
      <p:ext uri="{BB962C8B-B14F-4D97-AF65-F5344CB8AC3E}">
        <p14:creationId xmlns:p14="http://schemas.microsoft.com/office/powerpoint/2010/main" val="3024045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PL</a:t>
            </a:r>
          </a:p>
          <a:p>
            <a:r>
              <a:rPr lang="pt-PT" dirty="0"/>
              <a:t>Após o barramento armado, estamos então preparados para aplicar o revestimento final.</a:t>
            </a:r>
          </a:p>
          <a:p>
            <a:r>
              <a:rPr lang="pt-PT" dirty="0"/>
              <a:t>Deverá ser considerado um primário, que irá criar base à cor, assim como proteger contra a alcalinidade da argamassa. De notar que cores escuras devem ser </a:t>
            </a:r>
            <a:r>
              <a:rPr lang="pt-PT"/>
              <a:t>cuidadosamente validadas</a:t>
            </a:r>
            <a:endParaRPr lang="pt-PT" dirty="0"/>
          </a:p>
          <a:p>
            <a:r>
              <a:rPr lang="pt-PT" dirty="0"/>
              <a:t>Relativamente ao revestimento final, o mesmo deve cumprir</a:t>
            </a:r>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38</a:t>
            </a:fld>
            <a:endParaRPr lang="pt-PT"/>
          </a:p>
        </p:txBody>
      </p:sp>
    </p:spTree>
    <p:extLst>
      <p:ext uri="{BB962C8B-B14F-4D97-AF65-F5344CB8AC3E}">
        <p14:creationId xmlns:p14="http://schemas.microsoft.com/office/powerpoint/2010/main" val="2761191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PL</a:t>
            </a:r>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39</a:t>
            </a:fld>
            <a:endParaRPr lang="pt-PT"/>
          </a:p>
        </p:txBody>
      </p:sp>
    </p:spTree>
    <p:extLst>
      <p:ext uri="{BB962C8B-B14F-4D97-AF65-F5344CB8AC3E}">
        <p14:creationId xmlns:p14="http://schemas.microsoft.com/office/powerpoint/2010/main" val="34437740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AM</a:t>
            </a:r>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40</a:t>
            </a:fld>
            <a:endParaRPr lang="pt-PT"/>
          </a:p>
        </p:txBody>
      </p:sp>
    </p:spTree>
    <p:extLst>
      <p:ext uri="{BB962C8B-B14F-4D97-AF65-F5344CB8AC3E}">
        <p14:creationId xmlns:p14="http://schemas.microsoft.com/office/powerpoint/2010/main" val="240962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PL</a:t>
            </a:r>
          </a:p>
          <a:p>
            <a:r>
              <a:rPr lang="pt-PT" dirty="0"/>
              <a:t>Detalhes, que normalmente são os pontos que carecem de mais atenção</a:t>
            </a:r>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5</a:t>
            </a:fld>
            <a:endParaRPr lang="pt-PT"/>
          </a:p>
        </p:txBody>
      </p:sp>
    </p:spTree>
    <p:extLst>
      <p:ext uri="{BB962C8B-B14F-4D97-AF65-F5344CB8AC3E}">
        <p14:creationId xmlns:p14="http://schemas.microsoft.com/office/powerpoint/2010/main" val="2690175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AM</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41</a:t>
            </a:fld>
            <a:endParaRPr lang="pt-PT"/>
          </a:p>
        </p:txBody>
      </p:sp>
    </p:spTree>
    <p:extLst>
      <p:ext uri="{BB962C8B-B14F-4D97-AF65-F5344CB8AC3E}">
        <p14:creationId xmlns:p14="http://schemas.microsoft.com/office/powerpoint/2010/main" val="61881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AM</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42</a:t>
            </a:fld>
            <a:endParaRPr lang="pt-PT"/>
          </a:p>
        </p:txBody>
      </p:sp>
    </p:spTree>
    <p:extLst>
      <p:ext uri="{BB962C8B-B14F-4D97-AF65-F5344CB8AC3E}">
        <p14:creationId xmlns:p14="http://schemas.microsoft.com/office/powerpoint/2010/main" val="327103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AM</a:t>
            </a:r>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6</a:t>
            </a:fld>
            <a:endParaRPr lang="pt-PT"/>
          </a:p>
        </p:txBody>
      </p:sp>
    </p:spTree>
    <p:extLst>
      <p:ext uri="{BB962C8B-B14F-4D97-AF65-F5344CB8AC3E}">
        <p14:creationId xmlns:p14="http://schemas.microsoft.com/office/powerpoint/2010/main" val="3417120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AM</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7</a:t>
            </a:fld>
            <a:endParaRPr lang="pt-PT"/>
          </a:p>
        </p:txBody>
      </p:sp>
    </p:spTree>
    <p:extLst>
      <p:ext uri="{BB962C8B-B14F-4D97-AF65-F5344CB8AC3E}">
        <p14:creationId xmlns:p14="http://schemas.microsoft.com/office/powerpoint/2010/main" val="3553361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AM</a:t>
            </a:r>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8</a:t>
            </a:fld>
            <a:endParaRPr lang="pt-PT"/>
          </a:p>
        </p:txBody>
      </p:sp>
    </p:spTree>
    <p:extLst>
      <p:ext uri="{BB962C8B-B14F-4D97-AF65-F5344CB8AC3E}">
        <p14:creationId xmlns:p14="http://schemas.microsoft.com/office/powerpoint/2010/main" val="3025304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AM</a:t>
            </a:r>
          </a:p>
          <a:p>
            <a:endParaRPr lang="pt-PT" dirty="0"/>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9</a:t>
            </a:fld>
            <a:endParaRPr lang="pt-PT"/>
          </a:p>
        </p:txBody>
      </p:sp>
    </p:spTree>
    <p:extLst>
      <p:ext uri="{BB962C8B-B14F-4D97-AF65-F5344CB8AC3E}">
        <p14:creationId xmlns:p14="http://schemas.microsoft.com/office/powerpoint/2010/main" val="735815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AM</a:t>
            </a:r>
          </a:p>
          <a:p>
            <a:endParaRPr lang="pt-PT" dirty="0"/>
          </a:p>
          <a:p>
            <a:r>
              <a:rPr lang="pt-PT" dirty="0"/>
              <a:t>Metas para Portugal 2030:</a:t>
            </a:r>
          </a:p>
          <a:p>
            <a:endParaRPr lang="pt-PT" dirty="0"/>
          </a:p>
          <a:p>
            <a:pPr marL="171450" indent="-171450">
              <a:buFontTx/>
              <a:buChar char="-"/>
            </a:pPr>
            <a:r>
              <a:rPr lang="pt-PT" b="1" dirty="0"/>
              <a:t>Reduzir</a:t>
            </a:r>
            <a:r>
              <a:rPr lang="pt-PT" dirty="0"/>
              <a:t> as </a:t>
            </a:r>
            <a:r>
              <a:rPr lang="pt-PT" b="1" dirty="0"/>
              <a:t>emissões</a:t>
            </a:r>
            <a:r>
              <a:rPr lang="pt-PT" dirty="0"/>
              <a:t> de </a:t>
            </a:r>
            <a:r>
              <a:rPr lang="pt-PT" b="1" dirty="0"/>
              <a:t>gases</a:t>
            </a:r>
            <a:r>
              <a:rPr lang="pt-PT" dirty="0"/>
              <a:t> com </a:t>
            </a:r>
            <a:r>
              <a:rPr lang="pt-PT" b="1" dirty="0"/>
              <a:t>efeito</a:t>
            </a:r>
            <a:r>
              <a:rPr lang="pt-PT" dirty="0"/>
              <a:t> de </a:t>
            </a:r>
            <a:r>
              <a:rPr lang="pt-PT" b="1" dirty="0"/>
              <a:t>estufa</a:t>
            </a:r>
            <a:r>
              <a:rPr lang="pt-PT" dirty="0"/>
              <a:t> entre </a:t>
            </a:r>
            <a:r>
              <a:rPr lang="pt-PT" b="1" dirty="0"/>
              <a:t>45 a 55%</a:t>
            </a:r>
          </a:p>
          <a:p>
            <a:pPr marL="171450" indent="-171450">
              <a:buFontTx/>
              <a:buChar char="-"/>
            </a:pPr>
            <a:r>
              <a:rPr lang="pt-PT" b="1" dirty="0"/>
              <a:t>Aumento da eficiência energética</a:t>
            </a:r>
            <a:r>
              <a:rPr lang="pt-PT" dirty="0"/>
              <a:t>, com redução do consumo de energia primária em 35%</a:t>
            </a:r>
          </a:p>
          <a:p>
            <a:pPr marL="171450" indent="-171450">
              <a:buFontTx/>
              <a:buChar char="-"/>
            </a:pPr>
            <a:r>
              <a:rPr lang="pt-PT" b="1" dirty="0"/>
              <a:t>47%</a:t>
            </a:r>
            <a:r>
              <a:rPr lang="pt-PT" dirty="0"/>
              <a:t> </a:t>
            </a:r>
            <a:r>
              <a:rPr lang="pt-PT" dirty="0">
                <a:sym typeface="Wingdings" panose="05000000000000000000" pitchFamily="2" charset="2"/>
              </a:rPr>
              <a:t> </a:t>
            </a:r>
            <a:r>
              <a:rPr lang="pt-PT" b="1" dirty="0">
                <a:sym typeface="Wingdings" panose="05000000000000000000" pitchFamily="2" charset="2"/>
              </a:rPr>
              <a:t>percentagem</a:t>
            </a:r>
            <a:r>
              <a:rPr lang="pt-PT" dirty="0">
                <a:sym typeface="Wingdings" panose="05000000000000000000" pitchFamily="2" charset="2"/>
              </a:rPr>
              <a:t>/quota das </a:t>
            </a:r>
            <a:r>
              <a:rPr lang="pt-PT" b="1" dirty="0">
                <a:sym typeface="Wingdings" panose="05000000000000000000" pitchFamily="2" charset="2"/>
              </a:rPr>
              <a:t>energias</a:t>
            </a:r>
            <a:r>
              <a:rPr lang="pt-PT" dirty="0">
                <a:sym typeface="Wingdings" panose="05000000000000000000" pitchFamily="2" charset="2"/>
              </a:rPr>
              <a:t> </a:t>
            </a:r>
            <a:r>
              <a:rPr lang="pt-PT" b="1" dirty="0">
                <a:sym typeface="Wingdings" panose="05000000000000000000" pitchFamily="2" charset="2"/>
              </a:rPr>
              <a:t>renováveis</a:t>
            </a:r>
            <a:r>
              <a:rPr lang="pt-PT" dirty="0">
                <a:sym typeface="Wingdings" panose="05000000000000000000" pitchFamily="2" charset="2"/>
              </a:rPr>
              <a:t> no </a:t>
            </a:r>
            <a:r>
              <a:rPr lang="pt-PT" b="1" dirty="0">
                <a:sym typeface="Wingdings" panose="05000000000000000000" pitchFamily="2" charset="2"/>
              </a:rPr>
              <a:t>consumo</a:t>
            </a:r>
            <a:r>
              <a:rPr lang="pt-PT" dirty="0">
                <a:sym typeface="Wingdings" panose="05000000000000000000" pitchFamily="2" charset="2"/>
              </a:rPr>
              <a:t> </a:t>
            </a:r>
            <a:r>
              <a:rPr lang="pt-PT" b="1" dirty="0">
                <a:sym typeface="Wingdings" panose="05000000000000000000" pitchFamily="2" charset="2"/>
              </a:rPr>
              <a:t>final</a:t>
            </a:r>
            <a:r>
              <a:rPr lang="pt-PT" dirty="0">
                <a:sym typeface="Wingdings" panose="05000000000000000000" pitchFamily="2" charset="2"/>
              </a:rPr>
              <a:t> bruto de </a:t>
            </a:r>
            <a:r>
              <a:rPr lang="pt-PT" b="1" dirty="0">
                <a:sym typeface="Wingdings" panose="05000000000000000000" pitchFamily="2" charset="2"/>
              </a:rPr>
              <a:t>energia</a:t>
            </a:r>
          </a:p>
          <a:p>
            <a:pPr marL="171450" indent="-171450">
              <a:buFontTx/>
              <a:buChar char="-"/>
            </a:pPr>
            <a:r>
              <a:rPr lang="pt-PT" b="1" dirty="0">
                <a:sym typeface="Wingdings" panose="05000000000000000000" pitchFamily="2" charset="2"/>
              </a:rPr>
              <a:t>Aumentar</a:t>
            </a:r>
            <a:r>
              <a:rPr lang="pt-PT" dirty="0">
                <a:sym typeface="Wingdings" panose="05000000000000000000" pitchFamily="2" charset="2"/>
              </a:rPr>
              <a:t> para </a:t>
            </a:r>
            <a:r>
              <a:rPr lang="pt-PT" b="1" dirty="0">
                <a:sym typeface="Wingdings" panose="05000000000000000000" pitchFamily="2" charset="2"/>
              </a:rPr>
              <a:t>20%</a:t>
            </a:r>
            <a:r>
              <a:rPr lang="pt-PT" dirty="0">
                <a:sym typeface="Wingdings" panose="05000000000000000000" pitchFamily="2" charset="2"/>
              </a:rPr>
              <a:t> a quota das energias </a:t>
            </a:r>
            <a:r>
              <a:rPr lang="pt-PT" b="1" dirty="0">
                <a:sym typeface="Wingdings" panose="05000000000000000000" pitchFamily="2" charset="2"/>
              </a:rPr>
              <a:t>renováveis</a:t>
            </a:r>
            <a:r>
              <a:rPr lang="pt-PT" dirty="0">
                <a:sym typeface="Wingdings" panose="05000000000000000000" pitchFamily="2" charset="2"/>
              </a:rPr>
              <a:t> no </a:t>
            </a:r>
            <a:r>
              <a:rPr lang="pt-PT" b="1" dirty="0">
                <a:sym typeface="Wingdings" panose="05000000000000000000" pitchFamily="2" charset="2"/>
              </a:rPr>
              <a:t>consumo</a:t>
            </a:r>
            <a:r>
              <a:rPr lang="pt-PT" dirty="0">
                <a:sym typeface="Wingdings" panose="05000000000000000000" pitchFamily="2" charset="2"/>
              </a:rPr>
              <a:t> </a:t>
            </a:r>
            <a:r>
              <a:rPr lang="pt-PT" b="1" dirty="0">
                <a:sym typeface="Wingdings" panose="05000000000000000000" pitchFamily="2" charset="2"/>
              </a:rPr>
              <a:t>final</a:t>
            </a:r>
            <a:r>
              <a:rPr lang="pt-PT" dirty="0">
                <a:sym typeface="Wingdings" panose="05000000000000000000" pitchFamily="2" charset="2"/>
              </a:rPr>
              <a:t> de energia no </a:t>
            </a:r>
            <a:r>
              <a:rPr lang="pt-PT" b="1" dirty="0">
                <a:sym typeface="Wingdings" panose="05000000000000000000" pitchFamily="2" charset="2"/>
              </a:rPr>
              <a:t>setor</a:t>
            </a:r>
            <a:r>
              <a:rPr lang="pt-PT" dirty="0">
                <a:sym typeface="Wingdings" panose="05000000000000000000" pitchFamily="2" charset="2"/>
              </a:rPr>
              <a:t> dos </a:t>
            </a:r>
            <a:r>
              <a:rPr lang="pt-PT" b="1" dirty="0">
                <a:sym typeface="Wingdings" panose="05000000000000000000" pitchFamily="2" charset="2"/>
              </a:rPr>
              <a:t>transportes</a:t>
            </a:r>
          </a:p>
        </p:txBody>
      </p:sp>
      <p:sp>
        <p:nvSpPr>
          <p:cNvPr id="4" name="Marcador de Posição do Número do Diapositivo 3"/>
          <p:cNvSpPr>
            <a:spLocks noGrp="1"/>
          </p:cNvSpPr>
          <p:nvPr>
            <p:ph type="sldNum" sz="quarter" idx="5"/>
          </p:nvPr>
        </p:nvSpPr>
        <p:spPr/>
        <p:txBody>
          <a:bodyPr/>
          <a:lstStyle/>
          <a:p>
            <a:fld id="{23B562F2-A84F-4ECD-96CD-004231E213A4}" type="slidenum">
              <a:rPr lang="pt-PT" smtClean="0"/>
              <a:t>10</a:t>
            </a:fld>
            <a:endParaRPr lang="pt-PT"/>
          </a:p>
        </p:txBody>
      </p:sp>
    </p:spTree>
    <p:extLst>
      <p:ext uri="{BB962C8B-B14F-4D97-AF65-F5344CB8AC3E}">
        <p14:creationId xmlns:p14="http://schemas.microsoft.com/office/powerpoint/2010/main" val="269267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523880" y="1122480"/>
            <a:ext cx="9143640" cy="2387160"/>
          </a:xfrm>
          <a:prstGeom prst="rect">
            <a:avLst/>
          </a:prstGeom>
        </p:spPr>
        <p:txBody>
          <a:bodyPr lIns="0" tIns="0" rIns="0" bIns="0" anchor="ctr"/>
          <a:lstStyle/>
          <a:p>
            <a:endParaRPr lang="pt-PT" sz="1800" b="0" strike="noStrike" spc="-1">
              <a:solidFill>
                <a:srgbClr val="000000"/>
              </a:solidFill>
              <a:uFill>
                <a:solidFill>
                  <a:srgbClr val="FFFFFF"/>
                </a:solidFill>
              </a:uFill>
              <a:latin typeface="Calibri"/>
            </a:endParaRPr>
          </a:p>
        </p:txBody>
      </p:sp>
      <p:sp>
        <p:nvSpPr>
          <p:cNvPr id="27" name="PlaceHolder 2"/>
          <p:cNvSpPr>
            <a:spLocks noGrp="1"/>
          </p:cNvSpPr>
          <p:nvPr>
            <p:ph type="body"/>
          </p:nvPr>
        </p:nvSpPr>
        <p:spPr>
          <a:xfrm>
            <a:off x="609480" y="1604520"/>
            <a:ext cx="10972440" cy="189684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
        <p:nvSpPr>
          <p:cNvPr id="28" name="PlaceHolder 3"/>
          <p:cNvSpPr>
            <a:spLocks noGrp="1"/>
          </p:cNvSpPr>
          <p:nvPr>
            <p:ph type="body"/>
          </p:nvPr>
        </p:nvSpPr>
        <p:spPr>
          <a:xfrm>
            <a:off x="609480" y="3682080"/>
            <a:ext cx="10972440" cy="189684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523880" y="1122480"/>
            <a:ext cx="9143640" cy="2387160"/>
          </a:xfrm>
          <a:prstGeom prst="rect">
            <a:avLst/>
          </a:prstGeom>
        </p:spPr>
        <p:txBody>
          <a:bodyPr lIns="0" tIns="0" rIns="0" bIns="0" anchor="ctr"/>
          <a:lstStyle/>
          <a:p>
            <a:endParaRPr lang="pt-PT" sz="1800" b="0" strike="noStrike" spc="-1">
              <a:solidFill>
                <a:srgbClr val="000000"/>
              </a:solidFill>
              <a:uFill>
                <a:solidFill>
                  <a:srgbClr val="FFFFFF"/>
                </a:solidFill>
              </a:uFill>
              <a:latin typeface="Calibri"/>
            </a:endParaRPr>
          </a:p>
        </p:txBody>
      </p:sp>
      <p:sp>
        <p:nvSpPr>
          <p:cNvPr id="30" name="PlaceHolder 2"/>
          <p:cNvSpPr>
            <a:spLocks noGrp="1"/>
          </p:cNvSpPr>
          <p:nvPr>
            <p:ph type="body"/>
          </p:nvPr>
        </p:nvSpPr>
        <p:spPr>
          <a:xfrm>
            <a:off x="609480" y="1604520"/>
            <a:ext cx="5354280" cy="189684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
        <p:nvSpPr>
          <p:cNvPr id="31" name="PlaceHolder 3"/>
          <p:cNvSpPr>
            <a:spLocks noGrp="1"/>
          </p:cNvSpPr>
          <p:nvPr>
            <p:ph type="body"/>
          </p:nvPr>
        </p:nvSpPr>
        <p:spPr>
          <a:xfrm>
            <a:off x="6231960" y="1604520"/>
            <a:ext cx="5354280" cy="189684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
        <p:nvSpPr>
          <p:cNvPr id="32" name="PlaceHolder 4"/>
          <p:cNvSpPr>
            <a:spLocks noGrp="1"/>
          </p:cNvSpPr>
          <p:nvPr>
            <p:ph type="body"/>
          </p:nvPr>
        </p:nvSpPr>
        <p:spPr>
          <a:xfrm>
            <a:off x="6231960" y="3682080"/>
            <a:ext cx="5354280" cy="189684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
        <p:nvSpPr>
          <p:cNvPr id="33" name="PlaceHolder 5"/>
          <p:cNvSpPr>
            <a:spLocks noGrp="1"/>
          </p:cNvSpPr>
          <p:nvPr>
            <p:ph type="body"/>
          </p:nvPr>
        </p:nvSpPr>
        <p:spPr>
          <a:xfrm>
            <a:off x="609480" y="3682080"/>
            <a:ext cx="5354280" cy="189684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523880" y="1122480"/>
            <a:ext cx="9143640" cy="2387160"/>
          </a:xfrm>
          <a:prstGeom prst="rect">
            <a:avLst/>
          </a:prstGeom>
        </p:spPr>
        <p:txBody>
          <a:bodyPr lIns="0" tIns="0" rIns="0" bIns="0" anchor="ctr"/>
          <a:lstStyle/>
          <a:p>
            <a:endParaRPr lang="pt-PT" sz="1800" b="0" strike="noStrike" spc="-1">
              <a:solidFill>
                <a:srgbClr val="000000"/>
              </a:solidFill>
              <a:uFill>
                <a:solidFill>
                  <a:srgbClr val="FFFFFF"/>
                </a:solidFill>
              </a:uFill>
              <a:latin typeface="Calibri"/>
            </a:endParaRPr>
          </a:p>
        </p:txBody>
      </p:sp>
      <p:sp>
        <p:nvSpPr>
          <p:cNvPr id="35" name="PlaceHolder 2"/>
          <p:cNvSpPr>
            <a:spLocks noGrp="1"/>
          </p:cNvSpPr>
          <p:nvPr>
            <p:ph type="body"/>
          </p:nvPr>
        </p:nvSpPr>
        <p:spPr>
          <a:xfrm>
            <a:off x="609480" y="1604520"/>
            <a:ext cx="10972440" cy="397728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
        <p:nvSpPr>
          <p:cNvPr id="36" name="PlaceHolder 3"/>
          <p:cNvSpPr>
            <a:spLocks noGrp="1"/>
          </p:cNvSpPr>
          <p:nvPr>
            <p:ph type="body"/>
          </p:nvPr>
        </p:nvSpPr>
        <p:spPr>
          <a:xfrm>
            <a:off x="609480" y="1604520"/>
            <a:ext cx="10972440" cy="397728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pic>
        <p:nvPicPr>
          <p:cNvPr id="37" name="Imagem 36"/>
          <p:cNvPicPr/>
          <p:nvPr/>
        </p:nvPicPr>
        <p:blipFill>
          <a:blip r:embed="rId2" cstate="print"/>
          <a:stretch/>
        </p:blipFill>
        <p:spPr>
          <a:xfrm>
            <a:off x="3602880" y="1604520"/>
            <a:ext cx="4984920" cy="3977280"/>
          </a:xfrm>
          <a:prstGeom prst="rect">
            <a:avLst/>
          </a:prstGeom>
          <a:ln>
            <a:noFill/>
          </a:ln>
        </p:spPr>
      </p:pic>
      <p:pic>
        <p:nvPicPr>
          <p:cNvPr id="38" name="Imagem 37"/>
          <p:cNvPicPr/>
          <p:nvPr/>
        </p:nvPicPr>
        <p:blipFill>
          <a:blip r:embed="rId2" cstate="print"/>
          <a:stretch/>
        </p:blipFill>
        <p:spPr>
          <a:xfrm>
            <a:off x="3602880" y="1604520"/>
            <a:ext cx="4984920" cy="397728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lIns="0" tIns="0" rIns="0" bIns="0" anchor="ctr"/>
          <a:lstStyle/>
          <a:p>
            <a:endParaRPr lang="pt-PT" sz="1800" b="0" strike="noStrike" spc="-1">
              <a:solidFill>
                <a:srgbClr val="000000"/>
              </a:solidFill>
              <a:uFill>
                <a:solidFill>
                  <a:srgbClr val="FFFFFF"/>
                </a:solidFill>
              </a:u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pt-P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523880" y="1122480"/>
            <a:ext cx="9143640" cy="2387160"/>
          </a:xfrm>
          <a:prstGeom prst="rect">
            <a:avLst/>
          </a:prstGeom>
        </p:spPr>
        <p:txBody>
          <a:bodyPr lIns="0" tIns="0" rIns="0" bIns="0" anchor="ctr"/>
          <a:lstStyle/>
          <a:p>
            <a:endParaRPr lang="pt-PT" sz="1800" b="0" strike="noStrike" spc="-1">
              <a:solidFill>
                <a:srgbClr val="000000"/>
              </a:solidFill>
              <a:uFill>
                <a:solidFill>
                  <a:srgbClr val="FFFFFF"/>
                </a:solidFill>
              </a:uFill>
              <a:latin typeface="Calibri"/>
            </a:endParaRPr>
          </a:p>
        </p:txBody>
      </p:sp>
      <p:sp>
        <p:nvSpPr>
          <p:cNvPr id="8" name="PlaceHolder 2"/>
          <p:cNvSpPr>
            <a:spLocks noGrp="1"/>
          </p:cNvSpPr>
          <p:nvPr>
            <p:ph type="body"/>
          </p:nvPr>
        </p:nvSpPr>
        <p:spPr>
          <a:xfrm>
            <a:off x="609480" y="1604520"/>
            <a:ext cx="10972440" cy="397728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523880" y="1122480"/>
            <a:ext cx="9143640" cy="2387160"/>
          </a:xfrm>
          <a:prstGeom prst="rect">
            <a:avLst/>
          </a:prstGeom>
        </p:spPr>
        <p:txBody>
          <a:bodyPr lIns="0" tIns="0" rIns="0" bIns="0" anchor="ctr"/>
          <a:lstStyle/>
          <a:p>
            <a:endParaRPr lang="pt-PT" sz="1800" b="0" strike="noStrike" spc="-1">
              <a:solidFill>
                <a:srgbClr val="000000"/>
              </a:solidFill>
              <a:uFill>
                <a:solidFill>
                  <a:srgbClr val="FFFFFF"/>
                </a:solidFill>
              </a:uFill>
              <a:latin typeface="Calibri"/>
            </a:endParaRPr>
          </a:p>
        </p:txBody>
      </p:sp>
      <p:sp>
        <p:nvSpPr>
          <p:cNvPr id="10" name="PlaceHolder 2"/>
          <p:cNvSpPr>
            <a:spLocks noGrp="1"/>
          </p:cNvSpPr>
          <p:nvPr>
            <p:ph type="body"/>
          </p:nvPr>
        </p:nvSpPr>
        <p:spPr>
          <a:xfrm>
            <a:off x="609480" y="1604520"/>
            <a:ext cx="5354280" cy="397728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
        <p:nvSpPr>
          <p:cNvPr id="11" name="PlaceHolder 3"/>
          <p:cNvSpPr>
            <a:spLocks noGrp="1"/>
          </p:cNvSpPr>
          <p:nvPr>
            <p:ph type="body"/>
          </p:nvPr>
        </p:nvSpPr>
        <p:spPr>
          <a:xfrm>
            <a:off x="6231960" y="1604520"/>
            <a:ext cx="5354280" cy="397728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523880" y="1122480"/>
            <a:ext cx="9143640" cy="2387160"/>
          </a:xfrm>
          <a:prstGeom prst="rect">
            <a:avLst/>
          </a:prstGeom>
        </p:spPr>
        <p:txBody>
          <a:bodyPr lIns="0" tIns="0" rIns="0" bIns="0" anchor="ctr"/>
          <a:lstStyle/>
          <a:p>
            <a:endParaRPr lang="pt-PT"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523880" y="1122480"/>
            <a:ext cx="9143640" cy="11066760"/>
          </a:xfrm>
          <a:prstGeom prst="rect">
            <a:avLst/>
          </a:prstGeom>
        </p:spPr>
        <p:txBody>
          <a:bodyPr lIns="0" tIns="0" rIns="0" bIns="0" anchor="ctr"/>
          <a:lstStyle/>
          <a:p>
            <a:pPr algn="ctr"/>
            <a:endParaRPr lang="pt-P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523880" y="1122480"/>
            <a:ext cx="9143640" cy="2387160"/>
          </a:xfrm>
          <a:prstGeom prst="rect">
            <a:avLst/>
          </a:prstGeom>
        </p:spPr>
        <p:txBody>
          <a:bodyPr lIns="0" tIns="0" rIns="0" bIns="0" anchor="ctr"/>
          <a:lstStyle/>
          <a:p>
            <a:endParaRPr lang="pt-PT" sz="1800" b="0" strike="noStrike" spc="-1">
              <a:solidFill>
                <a:srgbClr val="000000"/>
              </a:solidFill>
              <a:uFill>
                <a:solidFill>
                  <a:srgbClr val="FFFFFF"/>
                </a:solidFill>
              </a:uFill>
              <a:latin typeface="Calibri"/>
            </a:endParaRPr>
          </a:p>
        </p:txBody>
      </p:sp>
      <p:sp>
        <p:nvSpPr>
          <p:cNvPr id="15" name="PlaceHolder 2"/>
          <p:cNvSpPr>
            <a:spLocks noGrp="1"/>
          </p:cNvSpPr>
          <p:nvPr>
            <p:ph type="body"/>
          </p:nvPr>
        </p:nvSpPr>
        <p:spPr>
          <a:xfrm>
            <a:off x="609480" y="1604520"/>
            <a:ext cx="5354280" cy="189684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
        <p:nvSpPr>
          <p:cNvPr id="16" name="PlaceHolder 3"/>
          <p:cNvSpPr>
            <a:spLocks noGrp="1"/>
          </p:cNvSpPr>
          <p:nvPr>
            <p:ph type="body"/>
          </p:nvPr>
        </p:nvSpPr>
        <p:spPr>
          <a:xfrm>
            <a:off x="609480" y="3682080"/>
            <a:ext cx="5354280" cy="189684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
        <p:nvSpPr>
          <p:cNvPr id="17" name="PlaceHolder 4"/>
          <p:cNvSpPr>
            <a:spLocks noGrp="1"/>
          </p:cNvSpPr>
          <p:nvPr>
            <p:ph type="body"/>
          </p:nvPr>
        </p:nvSpPr>
        <p:spPr>
          <a:xfrm>
            <a:off x="6231960" y="1604520"/>
            <a:ext cx="5354280" cy="397728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523880" y="1122480"/>
            <a:ext cx="9143640" cy="2387160"/>
          </a:xfrm>
          <a:prstGeom prst="rect">
            <a:avLst/>
          </a:prstGeom>
        </p:spPr>
        <p:txBody>
          <a:bodyPr lIns="0" tIns="0" rIns="0" bIns="0" anchor="ctr"/>
          <a:lstStyle/>
          <a:p>
            <a:endParaRPr lang="pt-PT" sz="1800" b="0" strike="noStrike" spc="-1">
              <a:solidFill>
                <a:srgbClr val="000000"/>
              </a:solidFill>
              <a:uFill>
                <a:solidFill>
                  <a:srgbClr val="FFFFFF"/>
                </a:solidFill>
              </a:uFill>
              <a:latin typeface="Calibri"/>
            </a:endParaRPr>
          </a:p>
        </p:txBody>
      </p:sp>
      <p:sp>
        <p:nvSpPr>
          <p:cNvPr id="19" name="PlaceHolder 2"/>
          <p:cNvSpPr>
            <a:spLocks noGrp="1"/>
          </p:cNvSpPr>
          <p:nvPr>
            <p:ph type="body"/>
          </p:nvPr>
        </p:nvSpPr>
        <p:spPr>
          <a:xfrm>
            <a:off x="609480" y="1604520"/>
            <a:ext cx="5354280" cy="397728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
        <p:nvSpPr>
          <p:cNvPr id="20" name="PlaceHolder 3"/>
          <p:cNvSpPr>
            <a:spLocks noGrp="1"/>
          </p:cNvSpPr>
          <p:nvPr>
            <p:ph type="body"/>
          </p:nvPr>
        </p:nvSpPr>
        <p:spPr>
          <a:xfrm>
            <a:off x="6231960" y="1604520"/>
            <a:ext cx="5354280" cy="189684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
        <p:nvSpPr>
          <p:cNvPr id="21" name="PlaceHolder 4"/>
          <p:cNvSpPr>
            <a:spLocks noGrp="1"/>
          </p:cNvSpPr>
          <p:nvPr>
            <p:ph type="body"/>
          </p:nvPr>
        </p:nvSpPr>
        <p:spPr>
          <a:xfrm>
            <a:off x="6231960" y="3682080"/>
            <a:ext cx="5354280" cy="189684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523880" y="1122480"/>
            <a:ext cx="9143640" cy="2387160"/>
          </a:xfrm>
          <a:prstGeom prst="rect">
            <a:avLst/>
          </a:prstGeom>
        </p:spPr>
        <p:txBody>
          <a:bodyPr lIns="0" tIns="0" rIns="0" bIns="0" anchor="ctr"/>
          <a:lstStyle/>
          <a:p>
            <a:endParaRPr lang="pt-PT" sz="1800" b="0" strike="noStrike" spc="-1">
              <a:solidFill>
                <a:srgbClr val="000000"/>
              </a:solidFill>
              <a:uFill>
                <a:solidFill>
                  <a:srgbClr val="FFFFFF"/>
                </a:solidFill>
              </a:uFill>
              <a:latin typeface="Calibri"/>
            </a:endParaRPr>
          </a:p>
        </p:txBody>
      </p:sp>
      <p:sp>
        <p:nvSpPr>
          <p:cNvPr id="23" name="PlaceHolder 2"/>
          <p:cNvSpPr>
            <a:spLocks noGrp="1"/>
          </p:cNvSpPr>
          <p:nvPr>
            <p:ph type="body"/>
          </p:nvPr>
        </p:nvSpPr>
        <p:spPr>
          <a:xfrm>
            <a:off x="609480" y="1604520"/>
            <a:ext cx="5354280" cy="189684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
        <p:nvSpPr>
          <p:cNvPr id="24" name="PlaceHolder 3"/>
          <p:cNvSpPr>
            <a:spLocks noGrp="1"/>
          </p:cNvSpPr>
          <p:nvPr>
            <p:ph type="body"/>
          </p:nvPr>
        </p:nvSpPr>
        <p:spPr>
          <a:xfrm>
            <a:off x="6231960" y="1604520"/>
            <a:ext cx="5354280" cy="189684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
        <p:nvSpPr>
          <p:cNvPr id="25" name="PlaceHolder 4"/>
          <p:cNvSpPr>
            <a:spLocks noGrp="1"/>
          </p:cNvSpPr>
          <p:nvPr>
            <p:ph type="body"/>
          </p:nvPr>
        </p:nvSpPr>
        <p:spPr>
          <a:xfrm>
            <a:off x="609480" y="3682080"/>
            <a:ext cx="10972440" cy="1896840"/>
          </a:xfrm>
          <a:prstGeom prst="rect">
            <a:avLst/>
          </a:prstGeom>
        </p:spPr>
        <p:txBody>
          <a:bodyPr lIns="0" tIns="0" rIns="0" bIns="0"/>
          <a:lstStyle/>
          <a:p>
            <a:endParaRPr lang="pt-PT" sz="2800" b="0" strike="noStrike" spc="-1">
              <a:solidFill>
                <a:srgbClr val="000000"/>
              </a:solidFill>
              <a:uFill>
                <a:solidFill>
                  <a:srgbClr val="FFFFFF"/>
                </a:solidFill>
              </a:u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anchor="b"/>
          <a:lstStyle/>
          <a:p>
            <a:pPr algn="ctr">
              <a:lnSpc>
                <a:spcPct val="100000"/>
              </a:lnSpc>
            </a:pPr>
            <a:r>
              <a:rPr lang="pt-PT" sz="6000" b="0" strike="noStrike" spc="-1">
                <a:solidFill>
                  <a:srgbClr val="000000"/>
                </a:solidFill>
                <a:uFill>
                  <a:solidFill>
                    <a:srgbClr val="FFFFFF"/>
                  </a:solidFill>
                </a:uFill>
                <a:latin typeface="Calibri Light"/>
              </a:rPr>
              <a:t>Clique para editar o estilo</a:t>
            </a:r>
            <a:endParaRPr lang="pt-PT" sz="6000" b="0" strike="noStrike" spc="-1">
              <a:solidFill>
                <a:srgbClr val="000000"/>
              </a:solidFill>
              <a:uFill>
                <a:solidFill>
                  <a:srgbClr val="FFFFFF"/>
                </a:solidFill>
              </a:uFill>
              <a:latin typeface="Calibri"/>
            </a:endParaRPr>
          </a:p>
        </p:txBody>
      </p:sp>
      <p:sp>
        <p:nvSpPr>
          <p:cNvPr id="6" name="PlaceHolder 2"/>
          <p:cNvSpPr>
            <a:spLocks noGrp="1"/>
          </p:cNvSpPr>
          <p:nvPr>
            <p:ph type="dt"/>
          </p:nvPr>
        </p:nvSpPr>
        <p:spPr>
          <a:xfrm>
            <a:off x="838080" y="6356520"/>
            <a:ext cx="2742840" cy="364680"/>
          </a:xfrm>
          <a:prstGeom prst="rect">
            <a:avLst/>
          </a:prstGeom>
        </p:spPr>
        <p:txBody>
          <a:bodyPr anchor="ctr"/>
          <a:lstStyle/>
          <a:p>
            <a:pPr>
              <a:lnSpc>
                <a:spcPct val="100000"/>
              </a:lnSpc>
            </a:pPr>
            <a:fld id="{A24885F7-AC54-4BB5-A35C-4C6AEF980937}" type="datetime">
              <a:rPr lang="pt-PT" sz="1200" b="0" strike="noStrike" spc="-1">
                <a:solidFill>
                  <a:srgbClr val="8B8B8B"/>
                </a:solidFill>
                <a:uFill>
                  <a:solidFill>
                    <a:srgbClr val="FFFFFF"/>
                  </a:solidFill>
                </a:uFill>
                <a:latin typeface="Calibri"/>
              </a:rPr>
              <a:pPr>
                <a:lnSpc>
                  <a:spcPct val="100000"/>
                </a:lnSpc>
              </a:pPr>
              <a:t>29/01/2026</a:t>
            </a:fld>
            <a:endParaRPr lang="pt-PT" sz="1400" b="0" strike="noStrike" spc="-1">
              <a:solidFill>
                <a:srgbClr val="000000"/>
              </a:solidFill>
              <a:uFill>
                <a:solidFill>
                  <a:srgbClr val="FFFFFF"/>
                </a:solidFill>
              </a:uFill>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lstStyle/>
          <a:p>
            <a:endParaRPr lang="pt-PT" sz="2400" b="0" strike="noStrike" spc="-1">
              <a:solidFill>
                <a:srgbClr val="000000"/>
              </a:solidFill>
              <a:uFill>
                <a:solidFill>
                  <a:srgbClr val="FFFFFF"/>
                </a:solidFill>
              </a:uFill>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lstStyle/>
          <a:p>
            <a:pPr algn="r">
              <a:lnSpc>
                <a:spcPct val="100000"/>
              </a:lnSpc>
            </a:pPr>
            <a:fld id="{B298CEE1-F95E-4200-8315-5754A62E276C}" type="slidenum">
              <a:rPr lang="pt-PT" sz="1200" b="0" strike="noStrike" spc="-1">
                <a:solidFill>
                  <a:srgbClr val="8B8B8B"/>
                </a:solidFill>
                <a:uFill>
                  <a:solidFill>
                    <a:srgbClr val="FFFFFF"/>
                  </a:solidFill>
                </a:uFill>
                <a:latin typeface="Calibri"/>
              </a:rPr>
              <a:pPr algn="r">
                <a:lnSpc>
                  <a:spcPct val="100000"/>
                </a:lnSpc>
              </a:pPr>
              <a:t>‹nº›</a:t>
            </a:fld>
            <a:endParaRPr lang="pt-PT" sz="1400" b="0" strike="noStrike" spc="-1">
              <a:solidFill>
                <a:srgbClr val="000000"/>
              </a:solidFill>
              <a:uFill>
                <a:solidFill>
                  <a:srgbClr val="FFFFFF"/>
                </a:solidFill>
              </a:uFill>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pt-PT" sz="2800" b="0" strike="noStrike" spc="-1">
                <a:solidFill>
                  <a:srgbClr val="00000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pt-PT" sz="2000" b="0" strike="noStrike" spc="-1">
                <a:solidFill>
                  <a:srgbClr val="000000"/>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pt-PT" sz="1800" b="0" strike="noStrike" spc="-1">
                <a:solidFill>
                  <a:srgbClr val="000000"/>
                </a:solidFill>
                <a:uFill>
                  <a:solidFill>
                    <a:srgbClr val="FFFFFF"/>
                  </a:solidFill>
                </a:uFill>
                <a:latin typeface="Calibri"/>
              </a:rPr>
              <a:t>Third Outline Level</a:t>
            </a:r>
          </a:p>
          <a:p>
            <a:pPr marL="1728000" lvl="3" indent="-216000">
              <a:buClr>
                <a:srgbClr val="000000"/>
              </a:buClr>
              <a:buSzPct val="75000"/>
              <a:buFont typeface="Symbol" charset="2"/>
              <a:buChar char=""/>
            </a:pPr>
            <a:r>
              <a:rPr lang="pt-PT" sz="1800" b="0" strike="noStrike" spc="-1">
                <a:solidFill>
                  <a:srgbClr val="000000"/>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pt-PT" sz="2000" b="0" strike="noStrike" spc="-1">
                <a:solidFill>
                  <a:srgbClr val="000000"/>
                </a:solidFill>
                <a:uFill>
                  <a:solidFill>
                    <a:srgbClr val="FFFFFF"/>
                  </a:solidFill>
                </a:uFill>
                <a:latin typeface="Calibri"/>
              </a:rPr>
              <a:t>Fifth Outline Level</a:t>
            </a:r>
          </a:p>
          <a:p>
            <a:pPr marL="2592000" lvl="5" indent="-216000">
              <a:buClr>
                <a:srgbClr val="000000"/>
              </a:buClr>
              <a:buSzPct val="45000"/>
              <a:buFont typeface="Wingdings" charset="2"/>
              <a:buChar char=""/>
            </a:pPr>
            <a:r>
              <a:rPr lang="pt-PT" sz="2000" b="0" strike="noStrike" spc="-1">
                <a:solidFill>
                  <a:srgbClr val="000000"/>
                </a:solidFill>
                <a:uFill>
                  <a:solidFill>
                    <a:srgbClr val="FFFFFF"/>
                  </a:solidFill>
                </a:uFill>
                <a:latin typeface="Calibri"/>
              </a:rPr>
              <a:t>Sixth Outline Level</a:t>
            </a:r>
          </a:p>
          <a:p>
            <a:pPr marL="3024000" lvl="6" indent="-216000">
              <a:buClr>
                <a:srgbClr val="000000"/>
              </a:buClr>
              <a:buSzPct val="45000"/>
              <a:buFont typeface="Wingdings" charset="2"/>
              <a:buChar char=""/>
            </a:pPr>
            <a:r>
              <a:rPr lang="pt-PT" sz="2000" b="0" strike="noStrike" spc="-1">
                <a:solidFill>
                  <a:srgbClr val="000000"/>
                </a:solidFill>
                <a:uFill>
                  <a:solidFill>
                    <a:srgbClr val="FFFFFF"/>
                  </a:solidFill>
                </a:uFill>
                <a:latin typeface="Calibri"/>
              </a:rPr>
              <a:t>Seventh Outline Level</a:t>
            </a:r>
          </a:p>
        </p:txBody>
      </p:sp>
      <p:sp>
        <p:nvSpPr>
          <p:cNvPr id="8" name="CaixaDeTexto 7">
            <a:extLst>
              <a:ext uri="{FF2B5EF4-FFF2-40B4-BE49-F238E27FC236}">
                <a16:creationId xmlns:a16="http://schemas.microsoft.com/office/drawing/2014/main" id="{DBD7328E-05BB-3381-49BD-489138019DF7}"/>
              </a:ext>
            </a:extLst>
          </p:cNvPr>
          <p:cNvSpPr txBox="1"/>
          <p:nvPr userDrawn="1">
            <p:extLst>
              <p:ext uri="{1162E1C5-73C7-4A58-AE30-91384D911F3F}">
                <p184:classification xmlns:p184="http://schemas.microsoft.com/office/powerpoint/2018/4/main" val="ftr"/>
              </p:ext>
            </p:extLst>
          </p:nvPr>
        </p:nvSpPr>
        <p:spPr>
          <a:xfrm>
            <a:off x="5916613" y="6687820"/>
            <a:ext cx="379412" cy="106680"/>
          </a:xfrm>
          <a:prstGeom prst="rect">
            <a:avLst/>
          </a:prstGeom>
        </p:spPr>
        <p:txBody>
          <a:bodyPr horzOverflow="overflow" lIns="0" tIns="0" rIns="0" bIns="0">
            <a:spAutoFit/>
          </a:bodyPr>
          <a:lstStyle/>
          <a:p>
            <a:pPr algn="l"/>
            <a:r>
              <a:rPr lang="pt-PT" sz="7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61.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 Id="rId9"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media/image67.em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9.tiff"/></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m 4"/>
          <p:cNvPicPr/>
          <p:nvPr/>
        </p:nvPicPr>
        <p:blipFill>
          <a:blip r:embed="rId2"/>
          <a:stretch/>
        </p:blipFill>
        <p:spPr>
          <a:xfrm>
            <a:off x="9039763" y="-368536"/>
            <a:ext cx="3615126" cy="1910244"/>
          </a:xfrm>
          <a:prstGeom prst="rect">
            <a:avLst/>
          </a:prstGeom>
          <a:ln>
            <a:noFill/>
          </a:ln>
        </p:spPr>
      </p:pic>
      <p:pic>
        <p:nvPicPr>
          <p:cNvPr id="2" name="Imagem 1"/>
          <p:cNvPicPr>
            <a:picLocks noChangeAspect="1"/>
          </p:cNvPicPr>
          <p:nvPr/>
        </p:nvPicPr>
        <p:blipFill>
          <a:blip r:embed="rId3"/>
          <a:stretch>
            <a:fillRect/>
          </a:stretch>
        </p:blipFill>
        <p:spPr>
          <a:xfrm>
            <a:off x="0" y="-1"/>
            <a:ext cx="7442616" cy="6855799"/>
          </a:xfrm>
          <a:prstGeom prst="rect">
            <a:avLst/>
          </a:prstGeom>
        </p:spPr>
      </p:pic>
      <p:sp>
        <p:nvSpPr>
          <p:cNvPr id="10" name="CustomShape 4">
            <a:extLst>
              <a:ext uri="{FF2B5EF4-FFF2-40B4-BE49-F238E27FC236}">
                <a16:creationId xmlns:a16="http://schemas.microsoft.com/office/drawing/2014/main" id="{1AAFFB1A-1AC8-400C-ADF3-87F20935F380}"/>
              </a:ext>
            </a:extLst>
          </p:cNvPr>
          <p:cNvSpPr/>
          <p:nvPr/>
        </p:nvSpPr>
        <p:spPr>
          <a:xfrm>
            <a:off x="5902536" y="2874508"/>
            <a:ext cx="6288863" cy="1325161"/>
          </a:xfrm>
          <a:prstGeom prst="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lIns="35640" tIns="35640" rIns="35640" bIns="35640" anchor="ctr"/>
          <a:lstStyle/>
          <a:p>
            <a:pPr>
              <a:lnSpc>
                <a:spcPct val="100000"/>
              </a:lnSpc>
            </a:pPr>
            <a:r>
              <a:rPr lang="pt-PT" sz="3800" b="1" strike="noStrike" spc="-1" dirty="0">
                <a:solidFill>
                  <a:srgbClr val="000000"/>
                </a:solidFill>
                <a:uFill>
                  <a:solidFill>
                    <a:srgbClr val="FFFFFF"/>
                  </a:solidFill>
                </a:uFill>
                <a:latin typeface="+mj-lt"/>
                <a:ea typeface="Roboto"/>
              </a:rPr>
              <a:t>  SISTEMA ETICS</a:t>
            </a:r>
            <a:endParaRPr lang="pt-PT" sz="1800" b="1" strike="noStrike" spc="-1" dirty="0">
              <a:solidFill>
                <a:srgbClr val="000000"/>
              </a:solidFill>
              <a:uFill>
                <a:solidFill>
                  <a:srgbClr val="FFFFFF"/>
                </a:solidFill>
              </a:uFill>
              <a:latin typeface="+mj-lt"/>
            </a:endParaRPr>
          </a:p>
          <a:p>
            <a:pPr>
              <a:lnSpc>
                <a:spcPct val="100000"/>
              </a:lnSpc>
            </a:pPr>
            <a:r>
              <a:rPr lang="pt-PT" sz="2500" b="1" spc="-1" dirty="0">
                <a:solidFill>
                  <a:srgbClr val="000000"/>
                </a:solidFill>
                <a:uFill>
                  <a:solidFill>
                    <a:srgbClr val="FFFFFF"/>
                  </a:solidFill>
                </a:uFill>
                <a:latin typeface="+mj-lt"/>
                <a:ea typeface="Roboto"/>
              </a:rPr>
              <a:t>   d</a:t>
            </a:r>
            <a:r>
              <a:rPr lang="pt-PT" sz="2500" b="1" strike="noStrike" spc="-1" dirty="0">
                <a:solidFill>
                  <a:srgbClr val="000000"/>
                </a:solidFill>
                <a:uFill>
                  <a:solidFill>
                    <a:srgbClr val="FFFFFF"/>
                  </a:solidFill>
                </a:uFill>
                <a:latin typeface="+mj-lt"/>
                <a:ea typeface="Roboto"/>
              </a:rPr>
              <a:t>o Conceito à Aplicação</a:t>
            </a:r>
            <a:endParaRPr lang="pt-PT" sz="2500" b="1" strike="noStrike" spc="-1" dirty="0">
              <a:solidFill>
                <a:srgbClr val="000000"/>
              </a:solidFill>
              <a:uFill>
                <a:solidFill>
                  <a:srgbClr val="FFFFFF"/>
                </a:solidFill>
              </a:uFill>
              <a:latin typeface="+mj-lt"/>
            </a:endParaRPr>
          </a:p>
        </p:txBody>
      </p:sp>
      <p:sp>
        <p:nvSpPr>
          <p:cNvPr id="11" name="CustomShape 4">
            <a:extLst>
              <a:ext uri="{FF2B5EF4-FFF2-40B4-BE49-F238E27FC236}">
                <a16:creationId xmlns:a16="http://schemas.microsoft.com/office/drawing/2014/main" id="{8EDAA11F-C64E-4D08-A2C5-7337E0C7B5EE}"/>
              </a:ext>
            </a:extLst>
          </p:cNvPr>
          <p:cNvSpPr/>
          <p:nvPr/>
        </p:nvSpPr>
        <p:spPr>
          <a:xfrm>
            <a:off x="5902536" y="4194830"/>
            <a:ext cx="6288864" cy="546265"/>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5640" tIns="35640" rIns="35640" bIns="35640" anchor="ctr"/>
          <a:lstStyle/>
          <a:p>
            <a:pPr>
              <a:lnSpc>
                <a:spcPct val="100000"/>
              </a:lnSpc>
            </a:pPr>
            <a:r>
              <a:rPr lang="pt-PT" sz="2000" b="1" spc="-1" dirty="0">
                <a:solidFill>
                  <a:srgbClr val="000000"/>
                </a:solidFill>
                <a:uFill>
                  <a:solidFill>
                    <a:srgbClr val="FFFFFF"/>
                  </a:solidFill>
                </a:uFill>
                <a:latin typeface="Roboto"/>
                <a:ea typeface="Roboto"/>
              </a:rPr>
              <a:t>   29</a:t>
            </a:r>
            <a:r>
              <a:rPr lang="pt-PT" sz="2000" b="1" strike="noStrike" spc="-1" dirty="0">
                <a:solidFill>
                  <a:srgbClr val="000000"/>
                </a:solidFill>
                <a:uFill>
                  <a:solidFill>
                    <a:srgbClr val="FFFFFF"/>
                  </a:solidFill>
                </a:uFill>
                <a:latin typeface="Roboto"/>
                <a:ea typeface="Roboto"/>
              </a:rPr>
              <a:t> de Janeiro de 2026</a:t>
            </a:r>
            <a:endParaRPr lang="pt-PT" sz="1400" b="0" strike="noStrike" spc="-1" dirty="0">
              <a:solidFill>
                <a:srgbClr val="000000"/>
              </a:solidFill>
              <a:uFill>
                <a:solidFill>
                  <a:srgbClr val="FFFFFF"/>
                </a:solidFill>
              </a:uFill>
              <a:latin typeface="Arial"/>
            </a:endParaRPr>
          </a:p>
        </p:txBody>
      </p:sp>
      <p:sp>
        <p:nvSpPr>
          <p:cNvPr id="9" name="CustomShape 4">
            <a:extLst>
              <a:ext uri="{FF2B5EF4-FFF2-40B4-BE49-F238E27FC236}">
                <a16:creationId xmlns:a16="http://schemas.microsoft.com/office/drawing/2014/main" id="{60FE9C5F-BC5E-420E-A3C6-8BCC5A1001FD}"/>
              </a:ext>
            </a:extLst>
          </p:cNvPr>
          <p:cNvSpPr/>
          <p:nvPr/>
        </p:nvSpPr>
        <p:spPr>
          <a:xfrm>
            <a:off x="7834727" y="5319926"/>
            <a:ext cx="3964561" cy="951488"/>
          </a:xfrm>
          <a:prstGeom prst="rect">
            <a:avLst/>
          </a:prstGeom>
          <a:noFill/>
          <a:ln>
            <a:noFill/>
          </a:ln>
        </p:spPr>
        <p:style>
          <a:lnRef idx="0">
            <a:scrgbClr r="0" g="0" b="0"/>
          </a:lnRef>
          <a:fillRef idx="0">
            <a:scrgbClr r="0" g="0" b="0"/>
          </a:fillRef>
          <a:effectRef idx="0">
            <a:scrgbClr r="0" g="0" b="0"/>
          </a:effectRef>
          <a:fontRef idx="minor">
            <a:schemeClr val="lt1"/>
          </a:fontRef>
        </p:style>
        <p:txBody>
          <a:bodyPr lIns="35640" tIns="35640" rIns="35640" bIns="35640" anchor="ctr"/>
          <a:lstStyle/>
          <a:p>
            <a:pPr algn="ctr"/>
            <a:r>
              <a:rPr lang="pt-PT" sz="3600" b="1" spc="-1" dirty="0">
                <a:solidFill>
                  <a:srgbClr val="000000"/>
                </a:solidFill>
                <a:uFill>
                  <a:solidFill>
                    <a:srgbClr val="FFFFFF"/>
                  </a:solidFill>
                </a:uFill>
                <a:latin typeface="Roboto"/>
              </a:rPr>
              <a:t>Bem-vindo!</a:t>
            </a:r>
          </a:p>
          <a:p>
            <a:pPr algn="ctr">
              <a:lnSpc>
                <a:spcPct val="100000"/>
              </a:lnSpc>
            </a:pPr>
            <a:r>
              <a:rPr lang="pt-PT" sz="2000" b="1" spc="-1" dirty="0">
                <a:solidFill>
                  <a:srgbClr val="000000"/>
                </a:solidFill>
                <a:uFill>
                  <a:solidFill>
                    <a:srgbClr val="FFFFFF"/>
                  </a:solidFill>
                </a:uFill>
                <a:latin typeface="Roboto"/>
              </a:rPr>
              <a:t>Iniciamos dentro de momentos.</a:t>
            </a:r>
            <a:endParaRPr lang="pt-PT" sz="1400" b="0" strike="noStrike" spc="-1" dirty="0">
              <a:solidFill>
                <a:srgbClr val="000000"/>
              </a:solidFill>
              <a:uFill>
                <a:solidFill>
                  <a:srgbClr val="FFFFFF"/>
                </a:solidFill>
              </a:uFill>
              <a:latin typeface="Arial"/>
            </a:endParaRPr>
          </a:p>
        </p:txBody>
      </p:sp>
      <p:sp>
        <p:nvSpPr>
          <p:cNvPr id="4" name="CustomShape 4">
            <a:extLst>
              <a:ext uri="{FF2B5EF4-FFF2-40B4-BE49-F238E27FC236}">
                <a16:creationId xmlns:a16="http://schemas.microsoft.com/office/drawing/2014/main" id="{B44ABB5F-FBAB-7CDE-F797-04AD0D1ACDFF}"/>
              </a:ext>
            </a:extLst>
          </p:cNvPr>
          <p:cNvSpPr/>
          <p:nvPr/>
        </p:nvSpPr>
        <p:spPr>
          <a:xfrm>
            <a:off x="7517219" y="1869668"/>
            <a:ext cx="4359348" cy="250871"/>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nSpc>
                <a:spcPct val="100000"/>
              </a:lnSpc>
            </a:pPr>
            <a:r>
              <a:rPr lang="pt-PT" sz="2000" spc="-1" dirty="0">
                <a:solidFill>
                  <a:srgbClr val="000000"/>
                </a:solidFill>
                <a:uFill>
                  <a:solidFill>
                    <a:srgbClr val="FFFFFF"/>
                  </a:solidFill>
                </a:uFill>
                <a:latin typeface="Arial Rounded MT Bold" panose="020F0704030504030204" pitchFamily="34" charset="0"/>
                <a:ea typeface="Roboto"/>
              </a:rPr>
              <a:t>Sessão Protocolar</a:t>
            </a:r>
            <a:r>
              <a:rPr lang="pt-PT" sz="2000" strike="noStrike" spc="-1" dirty="0">
                <a:solidFill>
                  <a:srgbClr val="000000"/>
                </a:solidFill>
                <a:uFill>
                  <a:solidFill>
                    <a:srgbClr val="FFFFFF"/>
                  </a:solidFill>
                </a:uFill>
                <a:latin typeface="Arial Rounded MT Bold" panose="020F0704030504030204" pitchFamily="34" charset="0"/>
                <a:ea typeface="Roboto"/>
              </a:rPr>
              <a:t> OE – APFAC</a:t>
            </a:r>
          </a:p>
          <a:p>
            <a:pPr>
              <a:lnSpc>
                <a:spcPct val="100000"/>
              </a:lnSpc>
            </a:pPr>
            <a:r>
              <a:rPr lang="pt-PT" sz="2000" spc="-1" dirty="0">
                <a:solidFill>
                  <a:srgbClr val="000000"/>
                </a:solidFill>
                <a:uFill>
                  <a:solidFill>
                    <a:srgbClr val="FFFFFF"/>
                  </a:solidFill>
                </a:uFill>
                <a:latin typeface="Arial Rounded MT Bold" panose="020F0704030504030204" pitchFamily="34" charset="0"/>
                <a:ea typeface="Roboto"/>
              </a:rPr>
              <a:t>Especialidade da Engenharia Civil</a:t>
            </a:r>
            <a:endParaRPr lang="pt-PT" sz="2000" strike="noStrike" spc="-1" dirty="0">
              <a:solidFill>
                <a:srgbClr val="000000"/>
              </a:solidFill>
              <a:uFill>
                <a:solidFill>
                  <a:srgbClr val="FFFFFF"/>
                </a:solidFill>
              </a:uFill>
              <a:latin typeface="Arial Rounded MT Bold" panose="020F0704030504030204" pitchFamily="34" charset="0"/>
              <a:ea typeface="Roboto"/>
            </a:endParaRPr>
          </a:p>
        </p:txBody>
      </p:sp>
      <p:pic>
        <p:nvPicPr>
          <p:cNvPr id="3" name="Imagem 2">
            <a:extLst>
              <a:ext uri="{FF2B5EF4-FFF2-40B4-BE49-F238E27FC236}">
                <a16:creationId xmlns:a16="http://schemas.microsoft.com/office/drawing/2014/main" id="{B8E398BE-E2A4-9030-F11F-9534AE8E78A1}"/>
              </a:ext>
            </a:extLst>
          </p:cNvPr>
          <p:cNvPicPr>
            <a:picLocks noChangeAspect="1"/>
          </p:cNvPicPr>
          <p:nvPr/>
        </p:nvPicPr>
        <p:blipFill>
          <a:blip r:embed="rId4"/>
          <a:stretch>
            <a:fillRect/>
          </a:stretch>
        </p:blipFill>
        <p:spPr>
          <a:xfrm>
            <a:off x="6318207" y="101299"/>
            <a:ext cx="3033039" cy="970573"/>
          </a:xfrm>
          <a:prstGeom prst="rect">
            <a:avLst/>
          </a:prstGeom>
        </p:spPr>
      </p:pic>
    </p:spTree>
    <p:extLst>
      <p:ext uri="{BB962C8B-B14F-4D97-AF65-F5344CB8AC3E}">
        <p14:creationId xmlns:p14="http://schemas.microsoft.com/office/powerpoint/2010/main" val="200155338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dirty="0">
                <a:solidFill>
                  <a:srgbClr val="000000"/>
                </a:solidFill>
                <a:uFill>
                  <a:solidFill>
                    <a:srgbClr val="FFFFFF"/>
                  </a:solidFill>
                </a:uFill>
                <a:latin typeface="Roboto Medium"/>
                <a:ea typeface="Roboto Medium"/>
              </a:rPr>
              <a:t>ROADMAP para irradicação da pobreza energética</a:t>
            </a:r>
            <a:endParaRPr lang="pt-PT" sz="1800" b="0" strike="noStrike" spc="-1" dirty="0">
              <a:solidFill>
                <a:srgbClr val="000000"/>
              </a:solidFill>
              <a:uFill>
                <a:solidFill>
                  <a:srgbClr val="FFFFFF"/>
                </a:solidFill>
              </a:uFill>
              <a:latin typeface="Arial"/>
            </a:endParaRPr>
          </a:p>
        </p:txBody>
      </p:sp>
      <p:pic>
        <p:nvPicPr>
          <p:cNvPr id="83" name="Imagem 9"/>
          <p:cNvPicPr/>
          <p:nvPr/>
        </p:nvPicPr>
        <p:blipFill>
          <a:blip r:embed="rId3" cstate="print"/>
          <a:stretch/>
        </p:blipFill>
        <p:spPr>
          <a:xfrm>
            <a:off x="8638560" y="0"/>
            <a:ext cx="3552840" cy="1693800"/>
          </a:xfrm>
          <a:prstGeom prst="rect">
            <a:avLst/>
          </a:prstGeom>
          <a:ln>
            <a:noFill/>
          </a:ln>
        </p:spPr>
      </p:pic>
      <p:sp>
        <p:nvSpPr>
          <p:cNvPr id="89" name="CustomShape 7"/>
          <p:cNvSpPr/>
          <p:nvPr/>
        </p:nvSpPr>
        <p:spPr>
          <a:xfrm>
            <a:off x="527400" y="1272240"/>
            <a:ext cx="49161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dirty="0">
                <a:solidFill>
                  <a:srgbClr val="000000"/>
                </a:solidFill>
                <a:uFill>
                  <a:solidFill>
                    <a:srgbClr val="FFFFFF"/>
                  </a:solidFill>
                </a:uFill>
                <a:latin typeface="Roboto Light"/>
                <a:ea typeface="Roboto Light"/>
              </a:rPr>
              <a:t>Metas para Portugal - 2030</a:t>
            </a:r>
            <a:endParaRPr lang="pt-PT" sz="1800" b="0" strike="noStrike" spc="-1" dirty="0">
              <a:solidFill>
                <a:srgbClr val="000000"/>
              </a:solidFill>
              <a:uFill>
                <a:solidFill>
                  <a:srgbClr val="FFFFFF"/>
                </a:solidFill>
              </a:uFill>
              <a:latin typeface="Arial"/>
            </a:endParaRPr>
          </a:p>
        </p:txBody>
      </p:sp>
      <p:pic>
        <p:nvPicPr>
          <p:cNvPr id="1026" name="Picture 2">
            <a:extLst>
              <a:ext uri="{FF2B5EF4-FFF2-40B4-BE49-F238E27FC236}">
                <a16:creationId xmlns:a16="http://schemas.microsoft.com/office/drawing/2014/main" id="{74DA2F4B-6B47-A1FC-18AD-1693EE56AE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9" t="32690" r="6626" b="8198"/>
          <a:stretch/>
        </p:blipFill>
        <p:spPr bwMode="auto">
          <a:xfrm>
            <a:off x="550164" y="2791081"/>
            <a:ext cx="11091672" cy="19659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4E4EC3D5-A93B-54BB-407F-85A2CF3B0DA7}"/>
              </a:ext>
            </a:extLst>
          </p:cNvPr>
          <p:cNvSpPr/>
          <p:nvPr/>
        </p:nvSpPr>
        <p:spPr>
          <a:xfrm>
            <a:off x="678472" y="4955388"/>
            <a:ext cx="6502400" cy="276999"/>
          </a:xfrm>
          <a:prstGeom prst="rect">
            <a:avLst/>
          </a:prstGeom>
        </p:spPr>
        <p:txBody>
          <a:bodyPr>
            <a:spAutoFit/>
          </a:bodyPr>
          <a:lstStyle/>
          <a:p>
            <a:r>
              <a:rPr lang="pt-PT" sz="1200" dirty="0"/>
              <a:t>Retirado do PLANO NACIONAL ENERGIA E CLIMA 2021-2030</a:t>
            </a:r>
          </a:p>
        </p:txBody>
      </p:sp>
      <p:sp>
        <p:nvSpPr>
          <p:cNvPr id="4" name="CustomShape 2">
            <a:extLst>
              <a:ext uri="{FF2B5EF4-FFF2-40B4-BE49-F238E27FC236}">
                <a16:creationId xmlns:a16="http://schemas.microsoft.com/office/drawing/2014/main" id="{8AF8103D-0ADA-589B-6B6E-340E8B2834FE}"/>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48334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CustomShape 2"/>
          <p:cNvSpPr/>
          <p:nvPr/>
        </p:nvSpPr>
        <p:spPr>
          <a:xfrm>
            <a:off x="443880" y="247680"/>
            <a:ext cx="8030160" cy="9554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r>
              <a:rPr lang="pt-PT" sz="2800" cap="all" spc="-1">
                <a:solidFill>
                  <a:srgbClr val="000000"/>
                </a:solidFill>
                <a:uFill>
                  <a:solidFill>
                    <a:srgbClr val="FFFFFF"/>
                  </a:solidFill>
                </a:uFill>
                <a:latin typeface="Roboto Medium"/>
                <a:ea typeface="Roboto Medium"/>
              </a:rPr>
              <a:t>Regulamentação </a:t>
            </a:r>
            <a:r>
              <a:rPr lang="pt-PT" sz="2800" b="0" strike="noStrike" cap="all" spc="-1">
                <a:solidFill>
                  <a:srgbClr val="000000"/>
                </a:solidFill>
                <a:uFill>
                  <a:solidFill>
                    <a:srgbClr val="FFFFFF"/>
                  </a:solidFill>
                </a:uFill>
                <a:latin typeface="Roboto Medium"/>
                <a:ea typeface="Roboto Medium"/>
              </a:rPr>
              <a:t>energética</a:t>
            </a:r>
            <a:r>
              <a:rPr lang="pt-PT" sz="2800" cap="all" spc="-1">
                <a:solidFill>
                  <a:srgbClr val="000000"/>
                </a:solidFill>
                <a:uFill>
                  <a:solidFill>
                    <a:srgbClr val="FFFFFF"/>
                  </a:solidFill>
                </a:uFill>
                <a:latin typeface="Roboto Medium"/>
                <a:ea typeface="Roboto Medium"/>
              </a:rPr>
              <a:t> e térmica EM</a:t>
            </a:r>
            <a:r>
              <a:rPr lang="pt-PT" sz="2800" b="0" strike="noStrike" cap="all" spc="-1">
                <a:solidFill>
                  <a:srgbClr val="000000"/>
                </a:solidFill>
                <a:uFill>
                  <a:solidFill>
                    <a:srgbClr val="FFFFFF"/>
                  </a:solidFill>
                </a:uFill>
                <a:latin typeface="Roboto Medium"/>
                <a:ea typeface="Roboto Medium"/>
              </a:rPr>
              <a:t> edifícios</a:t>
            </a:r>
            <a:endParaRPr lang="pt-PT" sz="1800" b="0" strike="noStrike" spc="-1">
              <a:solidFill>
                <a:srgbClr val="000000"/>
              </a:solidFill>
              <a:uFill>
                <a:solidFill>
                  <a:srgbClr val="FFFFFF"/>
                </a:solidFill>
              </a:uFill>
              <a:latin typeface="Arial"/>
            </a:endParaRPr>
          </a:p>
        </p:txBody>
      </p:sp>
      <p:pic>
        <p:nvPicPr>
          <p:cNvPr id="76" name="Imagem 9"/>
          <p:cNvPicPr/>
          <p:nvPr/>
        </p:nvPicPr>
        <p:blipFill>
          <a:blip r:embed="rId3" cstate="print"/>
          <a:stretch/>
        </p:blipFill>
        <p:spPr>
          <a:xfrm>
            <a:off x="8638560" y="0"/>
            <a:ext cx="3552840" cy="1693800"/>
          </a:xfrm>
          <a:prstGeom prst="rect">
            <a:avLst/>
          </a:prstGeom>
          <a:ln>
            <a:noFill/>
          </a:ln>
        </p:spPr>
      </p:pic>
      <p:pic>
        <p:nvPicPr>
          <p:cNvPr id="4" name="Imagem 3">
            <a:extLst>
              <a:ext uri="{FF2B5EF4-FFF2-40B4-BE49-F238E27FC236}">
                <a16:creationId xmlns:a16="http://schemas.microsoft.com/office/drawing/2014/main" id="{E3AF9A1D-0D3C-9E88-9784-876E4B7904A1}"/>
              </a:ext>
            </a:extLst>
          </p:cNvPr>
          <p:cNvPicPr>
            <a:picLocks noChangeAspect="1"/>
          </p:cNvPicPr>
          <p:nvPr/>
        </p:nvPicPr>
        <p:blipFill>
          <a:blip r:embed="rId4"/>
          <a:stretch>
            <a:fillRect/>
          </a:stretch>
        </p:blipFill>
        <p:spPr>
          <a:xfrm>
            <a:off x="8760374" y="1889801"/>
            <a:ext cx="2952451" cy="4067822"/>
          </a:xfrm>
          <a:prstGeom prst="rect">
            <a:avLst/>
          </a:prstGeom>
        </p:spPr>
      </p:pic>
      <p:sp>
        <p:nvSpPr>
          <p:cNvPr id="5" name="CustomShape 4">
            <a:extLst>
              <a:ext uri="{FF2B5EF4-FFF2-40B4-BE49-F238E27FC236}">
                <a16:creationId xmlns:a16="http://schemas.microsoft.com/office/drawing/2014/main" id="{E02B3737-E0C4-0D0E-95BD-6D7EFE293C41}"/>
              </a:ext>
            </a:extLst>
          </p:cNvPr>
          <p:cNvSpPr/>
          <p:nvPr/>
        </p:nvSpPr>
        <p:spPr>
          <a:xfrm>
            <a:off x="806940" y="2059311"/>
            <a:ext cx="7619482" cy="3180277"/>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a:lnSpc>
                <a:spcPct val="100000"/>
              </a:lnSpc>
              <a:spcBef>
                <a:spcPts val="1200"/>
              </a:spcBef>
            </a:pPr>
            <a:r>
              <a:rPr lang="pt-PT" dirty="0"/>
              <a:t>Estabelece um conjunto de </a:t>
            </a:r>
            <a:r>
              <a:rPr lang="pt-PT" b="1" dirty="0"/>
              <a:t>regras</a:t>
            </a:r>
            <a:r>
              <a:rPr lang="pt-PT" dirty="0"/>
              <a:t> a respeitar na elaboração dos projetos de edifícios visando:</a:t>
            </a:r>
          </a:p>
          <a:p>
            <a:pPr>
              <a:lnSpc>
                <a:spcPct val="100000"/>
              </a:lnSpc>
              <a:spcBef>
                <a:spcPts val="1200"/>
              </a:spcBef>
            </a:pPr>
            <a:endParaRPr lang="pt-PT" dirty="0"/>
          </a:p>
          <a:p>
            <a:pPr algn="l"/>
            <a:r>
              <a:rPr lang="pt-PT" dirty="0"/>
              <a:t> • </a:t>
            </a:r>
            <a:r>
              <a:rPr lang="pt-PT" b="1" dirty="0"/>
              <a:t>Satisfazer</a:t>
            </a:r>
            <a:r>
              <a:rPr lang="pt-PT" dirty="0"/>
              <a:t> as exigências de </a:t>
            </a:r>
            <a:r>
              <a:rPr lang="pt-PT" b="1" dirty="0"/>
              <a:t>conforto térmico </a:t>
            </a:r>
            <a:r>
              <a:rPr lang="pt-PT" dirty="0"/>
              <a:t>na sua utilização reduzindo ao mínimo o consumo de energia, de ventilação ou necessidades de aquecimento de água sanitária;</a:t>
            </a:r>
          </a:p>
          <a:p>
            <a:pPr algn="l"/>
            <a:endParaRPr lang="pt-PT" dirty="0"/>
          </a:p>
          <a:p>
            <a:pPr>
              <a:spcBef>
                <a:spcPts val="1200"/>
              </a:spcBef>
            </a:pPr>
            <a:r>
              <a:rPr lang="pt-PT" dirty="0"/>
              <a:t> • </a:t>
            </a:r>
            <a:r>
              <a:rPr lang="pt-PT" b="1" dirty="0"/>
              <a:t>Minimizar as patologias</a:t>
            </a:r>
            <a:r>
              <a:rPr lang="pt-PT" dirty="0"/>
              <a:t> nos elementos da construção com potencial impacto negativo na durabilidade dos materiais e na qualidade do ar interior.</a:t>
            </a:r>
          </a:p>
        </p:txBody>
      </p:sp>
      <p:sp>
        <p:nvSpPr>
          <p:cNvPr id="3" name="CustomShape 2">
            <a:extLst>
              <a:ext uri="{FF2B5EF4-FFF2-40B4-BE49-F238E27FC236}">
                <a16:creationId xmlns:a16="http://schemas.microsoft.com/office/drawing/2014/main" id="{9171684B-5ECA-45E1-C5EE-319C9BC89E6D}"/>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CustomShape 2"/>
          <p:cNvSpPr/>
          <p:nvPr/>
        </p:nvSpPr>
        <p:spPr>
          <a:xfrm>
            <a:off x="443880" y="247680"/>
            <a:ext cx="8030160" cy="9554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Sce – sistema de certificação energética dos edifícios</a:t>
            </a:r>
            <a:endParaRPr lang="pt-PT" sz="1800" b="0" strike="noStrike" spc="-1">
              <a:solidFill>
                <a:srgbClr val="000000"/>
              </a:solidFill>
              <a:uFill>
                <a:solidFill>
                  <a:srgbClr val="FFFFFF"/>
                </a:solidFill>
              </a:uFill>
              <a:latin typeface="Arial"/>
            </a:endParaRPr>
          </a:p>
        </p:txBody>
      </p:sp>
      <p:pic>
        <p:nvPicPr>
          <p:cNvPr id="76" name="Imagem 9"/>
          <p:cNvPicPr/>
          <p:nvPr/>
        </p:nvPicPr>
        <p:blipFill>
          <a:blip r:embed="rId3" cstate="print"/>
          <a:stretch/>
        </p:blipFill>
        <p:spPr>
          <a:xfrm>
            <a:off x="8638560" y="0"/>
            <a:ext cx="3552840" cy="1693800"/>
          </a:xfrm>
          <a:prstGeom prst="rect">
            <a:avLst/>
          </a:prstGeom>
          <a:ln>
            <a:noFill/>
          </a:ln>
        </p:spPr>
      </p:pic>
      <p:pic>
        <p:nvPicPr>
          <p:cNvPr id="78" name="Picture 9"/>
          <p:cNvPicPr/>
          <p:nvPr/>
        </p:nvPicPr>
        <p:blipFill>
          <a:blip r:embed="rId4" cstate="print"/>
          <a:stretch/>
        </p:blipFill>
        <p:spPr>
          <a:xfrm>
            <a:off x="8803080" y="1693800"/>
            <a:ext cx="3034800" cy="432324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0" name="CustomShape 4"/>
          <p:cNvSpPr/>
          <p:nvPr/>
        </p:nvSpPr>
        <p:spPr>
          <a:xfrm>
            <a:off x="443880" y="5254920"/>
            <a:ext cx="8194680" cy="11980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400" b="1" strike="noStrike" spc="-1">
                <a:solidFill>
                  <a:srgbClr val="000000"/>
                </a:solidFill>
                <a:uFill>
                  <a:solidFill>
                    <a:srgbClr val="FFFFFF"/>
                  </a:solidFill>
                </a:uFill>
                <a:latin typeface="Roboto Light"/>
                <a:ea typeface="Roboto Light"/>
              </a:rPr>
              <a:t>Um edifício da </a:t>
            </a:r>
            <a:r>
              <a:rPr lang="pt-PT" sz="2400" b="1" strike="noStrike" spc="-1">
                <a:solidFill>
                  <a:srgbClr val="ED7D31"/>
                </a:solidFill>
                <a:uFill>
                  <a:solidFill>
                    <a:srgbClr val="FFFFFF"/>
                  </a:solidFill>
                </a:uFill>
                <a:latin typeface="Roboto Light"/>
                <a:ea typeface="Roboto Light"/>
              </a:rPr>
              <a:t>classe A </a:t>
            </a:r>
            <a:r>
              <a:rPr lang="pt-PT" sz="2400" b="1" strike="noStrike" spc="-1">
                <a:solidFill>
                  <a:srgbClr val="000000"/>
                </a:solidFill>
                <a:uFill>
                  <a:solidFill>
                    <a:srgbClr val="FFFFFF"/>
                  </a:solidFill>
                </a:uFill>
                <a:latin typeface="Roboto Light"/>
                <a:ea typeface="Roboto Light"/>
              </a:rPr>
              <a:t>requer entre 25% e 50% da energia de um da classe B-, e um da </a:t>
            </a:r>
            <a:r>
              <a:rPr lang="pt-PT" sz="2400" b="1" strike="noStrike" spc="-1">
                <a:solidFill>
                  <a:srgbClr val="ED7D31"/>
                </a:solidFill>
                <a:uFill>
                  <a:solidFill>
                    <a:srgbClr val="FFFFFF"/>
                  </a:solidFill>
                </a:uFill>
                <a:latin typeface="Roboto Light"/>
                <a:ea typeface="Roboto Light"/>
              </a:rPr>
              <a:t>classe A+</a:t>
            </a:r>
            <a:r>
              <a:rPr lang="pt-PT" sz="2400" b="1" strike="noStrike" spc="-1">
                <a:solidFill>
                  <a:srgbClr val="000000"/>
                </a:solidFill>
                <a:uFill>
                  <a:solidFill>
                    <a:srgbClr val="FFFFFF"/>
                  </a:solidFill>
                </a:uFill>
                <a:latin typeface="Roboto Light"/>
                <a:ea typeface="Roboto Light"/>
              </a:rPr>
              <a:t> menos de 25%. </a:t>
            </a:r>
            <a:endParaRPr lang="pt-PT" sz="1800" b="0" strike="noStrike" spc="-1">
              <a:solidFill>
                <a:srgbClr val="000000"/>
              </a:solidFill>
              <a:uFill>
                <a:solidFill>
                  <a:srgbClr val="FFFFFF"/>
                </a:solidFill>
              </a:uFill>
              <a:latin typeface="Arial"/>
            </a:endParaRPr>
          </a:p>
        </p:txBody>
      </p:sp>
      <p:pic>
        <p:nvPicPr>
          <p:cNvPr id="5" name="Imagem 4"/>
          <p:cNvPicPr>
            <a:picLocks noChangeAspect="1"/>
          </p:cNvPicPr>
          <p:nvPr/>
        </p:nvPicPr>
        <p:blipFill>
          <a:blip r:embed="rId5"/>
          <a:stretch>
            <a:fillRect/>
          </a:stretch>
        </p:blipFill>
        <p:spPr>
          <a:xfrm>
            <a:off x="1443561" y="1366124"/>
            <a:ext cx="5714693" cy="3831741"/>
          </a:xfrm>
          <a:prstGeom prst="rect">
            <a:avLst/>
          </a:prstGeom>
        </p:spPr>
      </p:pic>
      <p:sp>
        <p:nvSpPr>
          <p:cNvPr id="3" name="CustomShape 2">
            <a:extLst>
              <a:ext uri="{FF2B5EF4-FFF2-40B4-BE49-F238E27FC236}">
                <a16:creationId xmlns:a16="http://schemas.microsoft.com/office/drawing/2014/main" id="{9E6DBA01-1284-C4E5-99A4-8196B3D80A64}"/>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10286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Regulamentação AÇÃO DO VENTO</a:t>
            </a:r>
            <a:endParaRPr lang="pt-PT" sz="1800" b="0" strike="noStrike" spc="-1">
              <a:solidFill>
                <a:srgbClr val="000000"/>
              </a:solidFill>
              <a:uFill>
                <a:solidFill>
                  <a:srgbClr val="FFFFFF"/>
                </a:solidFill>
              </a:uFill>
              <a:latin typeface="Arial"/>
            </a:endParaRPr>
          </a:p>
        </p:txBody>
      </p:sp>
      <p:pic>
        <p:nvPicPr>
          <p:cNvPr id="92" name="Imagem 9"/>
          <p:cNvPicPr/>
          <p:nvPr/>
        </p:nvPicPr>
        <p:blipFill>
          <a:blip r:embed="rId3" cstate="print"/>
          <a:stretch/>
        </p:blipFill>
        <p:spPr>
          <a:xfrm>
            <a:off x="8638560" y="0"/>
            <a:ext cx="3552840" cy="1693800"/>
          </a:xfrm>
          <a:prstGeom prst="rect">
            <a:avLst/>
          </a:prstGeom>
          <a:ln>
            <a:noFill/>
          </a:ln>
        </p:spPr>
      </p:pic>
      <p:sp>
        <p:nvSpPr>
          <p:cNvPr id="95" name="CustomShape 5"/>
          <p:cNvSpPr/>
          <p:nvPr/>
        </p:nvSpPr>
        <p:spPr>
          <a:xfrm>
            <a:off x="527400" y="1272240"/>
            <a:ext cx="72809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pc="-1">
                <a:solidFill>
                  <a:srgbClr val="000000"/>
                </a:solidFill>
                <a:uFill>
                  <a:solidFill>
                    <a:srgbClr val="FFFFFF"/>
                  </a:solidFill>
                </a:uFill>
                <a:latin typeface="Roboto Light"/>
                <a:ea typeface="Roboto Light"/>
              </a:rPr>
              <a:t>Notas sobre o RSA</a:t>
            </a:r>
          </a:p>
        </p:txBody>
      </p:sp>
      <p:grpSp>
        <p:nvGrpSpPr>
          <p:cNvPr id="3" name="Agrupar 2">
            <a:extLst>
              <a:ext uri="{FF2B5EF4-FFF2-40B4-BE49-F238E27FC236}">
                <a16:creationId xmlns:a16="http://schemas.microsoft.com/office/drawing/2014/main" id="{6EDAF48A-44D4-4BF6-B429-322AAC4F0BD0}"/>
              </a:ext>
            </a:extLst>
          </p:cNvPr>
          <p:cNvGrpSpPr/>
          <p:nvPr/>
        </p:nvGrpSpPr>
        <p:grpSpPr>
          <a:xfrm>
            <a:off x="464428" y="2063695"/>
            <a:ext cx="5274144" cy="4433307"/>
            <a:chOff x="464428" y="2063695"/>
            <a:chExt cx="5274144" cy="4433307"/>
          </a:xfrm>
        </p:grpSpPr>
        <p:pic>
          <p:nvPicPr>
            <p:cNvPr id="10" name="Picture 3">
              <a:extLst>
                <a:ext uri="{FF2B5EF4-FFF2-40B4-BE49-F238E27FC236}">
                  <a16:creationId xmlns:a16="http://schemas.microsoft.com/office/drawing/2014/main" id="{1BC5EA4D-C8C2-4787-9FDD-AA9DB43D0516}"/>
                </a:ext>
              </a:extLst>
            </p:cNvPr>
            <p:cNvPicPr>
              <a:picLocks noChangeAspect="1"/>
            </p:cNvPicPr>
            <p:nvPr/>
          </p:nvPicPr>
          <p:blipFill>
            <a:blip r:embed="rId4" cstate="print"/>
            <a:stretch>
              <a:fillRect/>
            </a:stretch>
          </p:blipFill>
          <p:spPr>
            <a:xfrm>
              <a:off x="982445" y="2063695"/>
              <a:ext cx="4499874" cy="4433307"/>
            </a:xfrm>
            <a:prstGeom prst="rect">
              <a:avLst/>
            </a:prstGeom>
          </p:spPr>
        </p:pic>
        <p:sp>
          <p:nvSpPr>
            <p:cNvPr id="2" name="CaixaDeTexto 1">
              <a:extLst>
                <a:ext uri="{FF2B5EF4-FFF2-40B4-BE49-F238E27FC236}">
                  <a16:creationId xmlns:a16="http://schemas.microsoft.com/office/drawing/2014/main" id="{F2004942-E960-4AA5-A432-36D668A4B7DB}"/>
                </a:ext>
              </a:extLst>
            </p:cNvPr>
            <p:cNvSpPr txBox="1"/>
            <p:nvPr/>
          </p:nvSpPr>
          <p:spPr>
            <a:xfrm>
              <a:off x="4777484" y="4900774"/>
              <a:ext cx="961088" cy="338554"/>
            </a:xfrm>
            <a:prstGeom prst="rect">
              <a:avLst/>
            </a:prstGeom>
            <a:solidFill>
              <a:schemeClr val="bg1"/>
            </a:solidFill>
          </p:spPr>
          <p:txBody>
            <a:bodyPr wrap="square" rtlCol="0">
              <a:spAutoFit/>
            </a:bodyPr>
            <a:lstStyle/>
            <a:p>
              <a:r>
                <a:rPr lang="pt-PT" sz="1600" b="1"/>
                <a:t>Sucção</a:t>
              </a:r>
            </a:p>
          </p:txBody>
        </p:sp>
        <p:sp>
          <p:nvSpPr>
            <p:cNvPr id="11" name="CaixaDeTexto 10">
              <a:extLst>
                <a:ext uri="{FF2B5EF4-FFF2-40B4-BE49-F238E27FC236}">
                  <a16:creationId xmlns:a16="http://schemas.microsoft.com/office/drawing/2014/main" id="{D1AC4FA5-4E28-497C-9453-0328670EEC5C}"/>
                </a:ext>
              </a:extLst>
            </p:cNvPr>
            <p:cNvSpPr txBox="1"/>
            <p:nvPr/>
          </p:nvSpPr>
          <p:spPr>
            <a:xfrm>
              <a:off x="464428" y="4868239"/>
              <a:ext cx="1121672" cy="338554"/>
            </a:xfrm>
            <a:prstGeom prst="rect">
              <a:avLst/>
            </a:prstGeom>
            <a:solidFill>
              <a:schemeClr val="bg1"/>
            </a:solidFill>
          </p:spPr>
          <p:txBody>
            <a:bodyPr wrap="square" rtlCol="0">
              <a:spAutoFit/>
            </a:bodyPr>
            <a:lstStyle/>
            <a:p>
              <a:r>
                <a:rPr lang="pt-PT" sz="1600" b="1"/>
                <a:t>Pressão</a:t>
              </a:r>
            </a:p>
          </p:txBody>
        </p:sp>
        <p:sp>
          <p:nvSpPr>
            <p:cNvPr id="12" name="CaixaDeTexto 11">
              <a:extLst>
                <a:ext uri="{FF2B5EF4-FFF2-40B4-BE49-F238E27FC236}">
                  <a16:creationId xmlns:a16="http://schemas.microsoft.com/office/drawing/2014/main" id="{6BF3D870-4C31-489E-A823-DD3B463EA87B}"/>
                </a:ext>
              </a:extLst>
            </p:cNvPr>
            <p:cNvSpPr txBox="1"/>
            <p:nvPr/>
          </p:nvSpPr>
          <p:spPr>
            <a:xfrm>
              <a:off x="2361346" y="4300896"/>
              <a:ext cx="1791331" cy="338554"/>
            </a:xfrm>
            <a:prstGeom prst="rect">
              <a:avLst/>
            </a:prstGeom>
            <a:solidFill>
              <a:schemeClr val="bg1"/>
            </a:solidFill>
          </p:spPr>
          <p:txBody>
            <a:bodyPr wrap="square" rtlCol="0">
              <a:spAutoFit/>
            </a:bodyPr>
            <a:lstStyle/>
            <a:p>
              <a:r>
                <a:rPr lang="pt-PT" sz="1600" b="1"/>
                <a:t>Pressão interna</a:t>
              </a:r>
            </a:p>
          </p:txBody>
        </p:sp>
      </p:grpSp>
      <p:pic>
        <p:nvPicPr>
          <p:cNvPr id="4" name="Imagem 3"/>
          <p:cNvPicPr>
            <a:picLocks noChangeAspect="1"/>
          </p:cNvPicPr>
          <p:nvPr/>
        </p:nvPicPr>
        <p:blipFill>
          <a:blip r:embed="rId5"/>
          <a:stretch>
            <a:fillRect/>
          </a:stretch>
        </p:blipFill>
        <p:spPr>
          <a:xfrm>
            <a:off x="7158931" y="1693800"/>
            <a:ext cx="3840813" cy="4615072"/>
          </a:xfrm>
          <a:prstGeom prst="rect">
            <a:avLst/>
          </a:prstGeom>
        </p:spPr>
      </p:pic>
      <p:sp>
        <p:nvSpPr>
          <p:cNvPr id="6" name="CustomShape 2">
            <a:extLst>
              <a:ext uri="{FF2B5EF4-FFF2-40B4-BE49-F238E27FC236}">
                <a16:creationId xmlns:a16="http://schemas.microsoft.com/office/drawing/2014/main" id="{A23DF015-5F8E-E386-1791-9E7E2F2D89E8}"/>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32044551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Regulamentação SEGURANÇA CONTRA INCÊNDIO</a:t>
            </a:r>
            <a:endParaRPr lang="pt-PT" sz="1800" b="0" strike="noStrike" spc="-1">
              <a:solidFill>
                <a:srgbClr val="000000"/>
              </a:solidFill>
              <a:uFill>
                <a:solidFill>
                  <a:srgbClr val="FFFFFF"/>
                </a:solidFill>
              </a:uFill>
              <a:latin typeface="Arial"/>
            </a:endParaRPr>
          </a:p>
        </p:txBody>
      </p:sp>
      <p:pic>
        <p:nvPicPr>
          <p:cNvPr id="92" name="Imagem 9"/>
          <p:cNvPicPr/>
          <p:nvPr/>
        </p:nvPicPr>
        <p:blipFill>
          <a:blip r:embed="rId3" cstate="print"/>
          <a:stretch/>
        </p:blipFill>
        <p:spPr>
          <a:xfrm>
            <a:off x="8638560" y="0"/>
            <a:ext cx="3552840" cy="1693800"/>
          </a:xfrm>
          <a:prstGeom prst="rect">
            <a:avLst/>
          </a:prstGeom>
          <a:ln>
            <a:noFill/>
          </a:ln>
        </p:spPr>
      </p:pic>
      <p:sp>
        <p:nvSpPr>
          <p:cNvPr id="95" name="CustomShape 5"/>
          <p:cNvSpPr/>
          <p:nvPr/>
        </p:nvSpPr>
        <p:spPr>
          <a:xfrm>
            <a:off x="527399" y="1272240"/>
            <a:ext cx="9448808"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pc="-1">
                <a:solidFill>
                  <a:srgbClr val="000000"/>
                </a:solidFill>
                <a:uFill>
                  <a:solidFill>
                    <a:srgbClr val="FFFFFF"/>
                  </a:solidFill>
                </a:uFill>
                <a:latin typeface="Roboto Light"/>
                <a:ea typeface="Roboto Light"/>
              </a:rPr>
              <a:t>Regulamento Técnico Segurança Contra Incêndio em Edifícios</a:t>
            </a:r>
          </a:p>
        </p:txBody>
      </p:sp>
      <p:sp>
        <p:nvSpPr>
          <p:cNvPr id="11"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extLst>
              <a:ext uri="{FF2B5EF4-FFF2-40B4-BE49-F238E27FC236}">
                <a16:creationId xmlns:a16="http://schemas.microsoft.com/office/drawing/2014/main" id="{BAACBB6C-883E-463F-9B32-AE40A31A7873}"/>
              </a:ext>
            </a:extLst>
          </p:cNvPr>
          <p:cNvSpPr txBox="1"/>
          <p:nvPr/>
        </p:nvSpPr>
        <p:spPr>
          <a:xfrm>
            <a:off x="398165" y="1932121"/>
            <a:ext cx="11780772" cy="13952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algn="l" defTabSz="457200">
              <a:defRPr sz="1400" b="0">
                <a:latin typeface="Helvetica"/>
                <a:ea typeface="Helvetica"/>
                <a:cs typeface="Helvetica"/>
                <a:sym typeface="Helvetica"/>
              </a:defRPr>
            </a:lvl1pPr>
          </a:lstStyle>
          <a:p>
            <a:r>
              <a:rPr lang="pt-PT" dirty="0"/>
              <a:t>O </a:t>
            </a:r>
            <a:r>
              <a:rPr lang="pt-PT" b="1" dirty="0"/>
              <a:t>RTSCIE</a:t>
            </a:r>
            <a:r>
              <a:rPr lang="pt-PT" dirty="0"/>
              <a:t> (Portaria n.º 135/2020, de 2 de Junho 2020) remete para as </a:t>
            </a:r>
            <a:r>
              <a:rPr lang="pt-PT" b="1" dirty="0" err="1"/>
              <a:t>Euroclasses</a:t>
            </a:r>
            <a:r>
              <a:rPr lang="pt-PT" b="1" dirty="0"/>
              <a:t> de reação ao fogo </a:t>
            </a:r>
            <a:r>
              <a:rPr lang="pt-PT" dirty="0"/>
              <a:t>conforme definidas pela EN 13501-1, que estabelece a </a:t>
            </a:r>
            <a:r>
              <a:rPr lang="pt-PT" b="1" dirty="0"/>
              <a:t>classificação dos materiais </a:t>
            </a:r>
            <a:r>
              <a:rPr lang="pt-PT" dirty="0"/>
              <a:t>quanto à sua contribuição para o desenvolvimento e propagação de incêndios. Esta classificação vai desde A1 (correspondente a materiais incombustíveis) a F (desempenho não determinado). </a:t>
            </a:r>
          </a:p>
          <a:p>
            <a:endParaRPr lang="pt-PT" dirty="0"/>
          </a:p>
          <a:p>
            <a:endParaRPr lang="pt-PT" dirty="0"/>
          </a:p>
          <a:p>
            <a:endParaRPr lang="pt-PT" dirty="0"/>
          </a:p>
        </p:txBody>
      </p:sp>
      <p:grpSp>
        <p:nvGrpSpPr>
          <p:cNvPr id="12" name="Group 100">
            <a:extLst>
              <a:ext uri="{FF2B5EF4-FFF2-40B4-BE49-F238E27FC236}">
                <a16:creationId xmlns:a16="http://schemas.microsoft.com/office/drawing/2014/main" id="{8F9D47EF-5BD8-435E-9B03-0DA45C674A43}"/>
              </a:ext>
            </a:extLst>
          </p:cNvPr>
          <p:cNvGrpSpPr/>
          <p:nvPr/>
        </p:nvGrpSpPr>
        <p:grpSpPr>
          <a:xfrm>
            <a:off x="3019514" y="2753999"/>
            <a:ext cx="6260822" cy="3284393"/>
            <a:chOff x="2693120" y="5260891"/>
            <a:chExt cx="6260822" cy="3284393"/>
          </a:xfrm>
        </p:grpSpPr>
        <p:pic>
          <p:nvPicPr>
            <p:cNvPr id="13" name="Picture 2">
              <a:extLst>
                <a:ext uri="{FF2B5EF4-FFF2-40B4-BE49-F238E27FC236}">
                  <a16:creationId xmlns:a16="http://schemas.microsoft.com/office/drawing/2014/main" id="{D20A7C51-B256-45E5-8A01-1897666773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3514" y="6692550"/>
              <a:ext cx="1294327" cy="1800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322CA499-7F09-4582-BC86-07419D8C1C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691" y="6729537"/>
              <a:ext cx="1331308" cy="177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haveta à esquerda 4">
              <a:extLst>
                <a:ext uri="{FF2B5EF4-FFF2-40B4-BE49-F238E27FC236}">
                  <a16:creationId xmlns:a16="http://schemas.microsoft.com/office/drawing/2014/main" id="{448E23DC-F97C-4F13-A523-0678AF313ACE}"/>
                </a:ext>
              </a:extLst>
            </p:cNvPr>
            <p:cNvSpPr>
              <a:spLocks/>
            </p:cNvSpPr>
            <p:nvPr/>
          </p:nvSpPr>
          <p:spPr bwMode="auto">
            <a:xfrm rot="5400000" flipH="1">
              <a:off x="5556198" y="5713403"/>
              <a:ext cx="252495" cy="1578296"/>
            </a:xfrm>
            <a:prstGeom prst="leftBrace">
              <a:avLst>
                <a:gd name="adj1" fmla="val 8317"/>
                <a:gd name="adj2" fmla="val 50000"/>
              </a:avLst>
            </a:prstGeom>
            <a:noFill/>
            <a:ln w="22225" algn="ctr">
              <a:solidFill>
                <a:schemeClr val="tx1">
                  <a:lumMod val="50000"/>
                </a:schemeClr>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9388" indent="544513" eaLnBrk="0" hangingPunct="0">
                <a:lnSpc>
                  <a:spcPts val="2400"/>
                </a:lnSpc>
                <a:spcBef>
                  <a:spcPts val="1300"/>
                </a:spcBef>
                <a:buClr>
                  <a:schemeClr val="bg1"/>
                </a:buClr>
                <a:defRPr kumimoji="1">
                  <a:solidFill>
                    <a:srgbClr val="6C6F72"/>
                  </a:solidFill>
                  <a:latin typeface="Arial" pitchFamily="34" charset="0"/>
                </a:defRPr>
              </a:lvl1pPr>
              <a:lvl2pPr marL="742950" indent="-285750" eaLnBrk="0" hangingPunct="0">
                <a:lnSpc>
                  <a:spcPts val="1900"/>
                </a:lnSpc>
                <a:spcBef>
                  <a:spcPct val="20000"/>
                </a:spcBef>
                <a:spcAft>
                  <a:spcPts val="300"/>
                </a:spcAft>
                <a:buClr>
                  <a:srgbClr val="F6DC01"/>
                </a:buClr>
                <a:buSzPct val="140000"/>
                <a:buFont typeface="Times" pitchFamily="18" charset="0"/>
                <a:buChar char="•"/>
                <a:defRPr kumimoji="1" sz="1600" b="1">
                  <a:solidFill>
                    <a:srgbClr val="6C6F72"/>
                  </a:solidFill>
                  <a:latin typeface="Arial" pitchFamily="34" charset="0"/>
                </a:defRPr>
              </a:lvl2pPr>
              <a:lvl3pPr marL="1143000" indent="-228600" eaLnBrk="0" hangingPunct="0">
                <a:lnSpc>
                  <a:spcPts val="1488"/>
                </a:lnSpc>
                <a:spcBef>
                  <a:spcPts val="375"/>
                </a:spcBef>
                <a:buFont typeface="Arial" pitchFamily="34" charset="0"/>
                <a:buChar char="&gt;"/>
                <a:defRPr kumimoji="1" sz="1400">
                  <a:solidFill>
                    <a:srgbClr val="6C6F72"/>
                  </a:solidFill>
                  <a:latin typeface="Arial" pitchFamily="34" charset="0"/>
                </a:defRPr>
              </a:lvl3pPr>
              <a:lvl4pPr marL="1600200" indent="-228600" eaLnBrk="0" hangingPunct="0">
                <a:lnSpc>
                  <a:spcPts val="1488"/>
                </a:lnSpc>
                <a:spcBef>
                  <a:spcPts val="188"/>
                </a:spcBef>
                <a:buSzPct val="80000"/>
                <a:buChar char="—"/>
                <a:defRPr kumimoji="1" sz="1200">
                  <a:solidFill>
                    <a:srgbClr val="6C6F72"/>
                  </a:solidFill>
                  <a:latin typeface="Arial" pitchFamily="34" charset="0"/>
                </a:defRPr>
              </a:lvl4pPr>
              <a:lvl5pPr marL="2057400" indent="-228600" eaLnBrk="0" hangingPunct="0">
                <a:spcBef>
                  <a:spcPct val="20000"/>
                </a:spcBef>
                <a:buFont typeface="Arial" pitchFamily="34" charset="0"/>
                <a:buChar char="–"/>
                <a:defRPr kumimoji="1" sz="1200" b="1" i="1">
                  <a:solidFill>
                    <a:srgbClr val="60C411"/>
                  </a:solidFill>
                  <a:latin typeface="Arial" pitchFamily="34" charset="0"/>
                </a:defRPr>
              </a:lvl5pPr>
              <a:lvl6pPr marL="25146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6pPr>
              <a:lvl7pPr marL="29718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7pPr>
              <a:lvl8pPr marL="34290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8pPr>
              <a:lvl9pPr marL="38862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9pPr>
            </a:lstStyle>
            <a:p>
              <a:pPr eaLnBrk="1" hangingPunct="1">
                <a:lnSpc>
                  <a:spcPct val="100000"/>
                </a:lnSpc>
                <a:spcBef>
                  <a:spcPct val="50000"/>
                </a:spcBef>
                <a:buClr>
                  <a:srgbClr val="006600"/>
                </a:buClr>
                <a:defRPr/>
              </a:pPr>
              <a:endParaRPr kumimoji="0" lang="pt-PT" altLang="pt-PT">
                <a:solidFill>
                  <a:srgbClr val="000066"/>
                </a:solidFill>
              </a:endParaRPr>
            </a:p>
          </p:txBody>
        </p:sp>
        <p:sp>
          <p:nvSpPr>
            <p:cNvPr id="16" name="CaixaDeTexto 10">
              <a:extLst>
                <a:ext uri="{FF2B5EF4-FFF2-40B4-BE49-F238E27FC236}">
                  <a16:creationId xmlns:a16="http://schemas.microsoft.com/office/drawing/2014/main" id="{9FFEEB2C-1FFF-45A5-82F7-5B140B4E6A88}"/>
                </a:ext>
              </a:extLst>
            </p:cNvPr>
            <p:cNvSpPr txBox="1">
              <a:spLocks noChangeArrowheads="1"/>
            </p:cNvSpPr>
            <p:nvPr/>
          </p:nvSpPr>
          <p:spPr bwMode="auto">
            <a:xfrm>
              <a:off x="4192831" y="6071192"/>
              <a:ext cx="3017006" cy="500136"/>
            </a:xfrm>
            <a:prstGeom prst="rect">
              <a:avLst/>
            </a:prstGeom>
            <a:noFill/>
            <a:ln>
              <a:noFill/>
            </a:ln>
            <a:effectLst>
              <a:outerShdw blurRad="25400" dist="50800" dir="1980000" algn="tl" rotWithShape="0">
                <a:srgbClr val="FFFF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ts val="2400"/>
                </a:lnSpc>
                <a:spcBef>
                  <a:spcPts val="1300"/>
                </a:spcBef>
                <a:buClr>
                  <a:schemeClr val="bg1"/>
                </a:buClr>
                <a:defRPr kumimoji="1">
                  <a:solidFill>
                    <a:srgbClr val="6C6F72"/>
                  </a:solidFill>
                  <a:latin typeface="Arial" pitchFamily="34" charset="0"/>
                </a:defRPr>
              </a:lvl1pPr>
              <a:lvl2pPr marL="742950" indent="-285750" eaLnBrk="0" hangingPunct="0">
                <a:lnSpc>
                  <a:spcPts val="1900"/>
                </a:lnSpc>
                <a:spcBef>
                  <a:spcPct val="20000"/>
                </a:spcBef>
                <a:spcAft>
                  <a:spcPts val="300"/>
                </a:spcAft>
                <a:buClr>
                  <a:srgbClr val="F6DC01"/>
                </a:buClr>
                <a:buSzPct val="140000"/>
                <a:buFont typeface="Times" pitchFamily="18" charset="0"/>
                <a:buChar char="•"/>
                <a:defRPr kumimoji="1" sz="1600" b="1">
                  <a:solidFill>
                    <a:srgbClr val="6C6F72"/>
                  </a:solidFill>
                  <a:latin typeface="Arial" pitchFamily="34" charset="0"/>
                </a:defRPr>
              </a:lvl2pPr>
              <a:lvl3pPr marL="1143000" indent="-228600" eaLnBrk="0" hangingPunct="0">
                <a:lnSpc>
                  <a:spcPts val="1488"/>
                </a:lnSpc>
                <a:spcBef>
                  <a:spcPts val="375"/>
                </a:spcBef>
                <a:buFont typeface="Arial" pitchFamily="34" charset="0"/>
                <a:buChar char="&gt;"/>
                <a:defRPr kumimoji="1" sz="1400">
                  <a:solidFill>
                    <a:srgbClr val="6C6F72"/>
                  </a:solidFill>
                  <a:latin typeface="Arial" pitchFamily="34" charset="0"/>
                </a:defRPr>
              </a:lvl3pPr>
              <a:lvl4pPr marL="1600200" indent="-228600" eaLnBrk="0" hangingPunct="0">
                <a:lnSpc>
                  <a:spcPts val="1488"/>
                </a:lnSpc>
                <a:spcBef>
                  <a:spcPts val="188"/>
                </a:spcBef>
                <a:buSzPct val="80000"/>
                <a:buChar char="—"/>
                <a:defRPr kumimoji="1" sz="1200">
                  <a:solidFill>
                    <a:srgbClr val="6C6F72"/>
                  </a:solidFill>
                  <a:latin typeface="Arial" pitchFamily="34" charset="0"/>
                </a:defRPr>
              </a:lvl4pPr>
              <a:lvl5pPr marL="2057400" indent="-228600" eaLnBrk="0" hangingPunct="0">
                <a:spcBef>
                  <a:spcPct val="20000"/>
                </a:spcBef>
                <a:buFont typeface="Arial" pitchFamily="34" charset="0"/>
                <a:buChar char="–"/>
                <a:defRPr kumimoji="1" sz="1200" b="1" i="1">
                  <a:solidFill>
                    <a:srgbClr val="60C411"/>
                  </a:solidFill>
                  <a:latin typeface="Arial" pitchFamily="34" charset="0"/>
                </a:defRPr>
              </a:lvl5pPr>
              <a:lvl6pPr marL="25146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6pPr>
              <a:lvl7pPr marL="29718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7pPr>
              <a:lvl8pPr marL="34290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8pPr>
              <a:lvl9pPr marL="38862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9pPr>
            </a:lstStyle>
            <a:p>
              <a:pPr eaLnBrk="1" hangingPunct="1">
                <a:lnSpc>
                  <a:spcPct val="100000"/>
                </a:lnSpc>
                <a:spcBef>
                  <a:spcPct val="50000"/>
                </a:spcBef>
                <a:buClr>
                  <a:srgbClr val="006600"/>
                </a:buClr>
                <a:defRPr/>
              </a:pPr>
              <a:r>
                <a:rPr kumimoji="0" lang="pt-PT" altLang="pt-PT" sz="1600" b="1">
                  <a:solidFill>
                    <a:srgbClr val="008000"/>
                  </a:solidFill>
                  <a:latin typeface="Arial Black" pitchFamily="34" charset="0"/>
                  <a:cs typeface="Calibri" pitchFamily="34" charset="0"/>
                </a:rPr>
                <a:t>A1   A2    B</a:t>
              </a:r>
            </a:p>
            <a:p>
              <a:pPr eaLnBrk="1" hangingPunct="1">
                <a:lnSpc>
                  <a:spcPct val="100000"/>
                </a:lnSpc>
                <a:spcBef>
                  <a:spcPct val="50000"/>
                </a:spcBef>
                <a:buClr>
                  <a:srgbClr val="006600"/>
                </a:buClr>
                <a:buFont typeface="Wingdings" pitchFamily="2" charset="2"/>
                <a:buNone/>
                <a:defRPr/>
              </a:pPr>
              <a:endParaRPr kumimoji="0" lang="pt-PT" altLang="pt-PT" sz="700" b="1">
                <a:solidFill>
                  <a:schemeClr val="bg1"/>
                </a:solidFill>
                <a:latin typeface="Arial Black" pitchFamily="34" charset="0"/>
                <a:cs typeface="Calibri" pitchFamily="34" charset="0"/>
              </a:endParaRPr>
            </a:p>
          </p:txBody>
        </p:sp>
        <p:sp>
          <p:nvSpPr>
            <p:cNvPr id="17" name="CaixaDeTexto 10">
              <a:extLst>
                <a:ext uri="{FF2B5EF4-FFF2-40B4-BE49-F238E27FC236}">
                  <a16:creationId xmlns:a16="http://schemas.microsoft.com/office/drawing/2014/main" id="{7ABD6940-3A5E-4077-8651-7CFA72631164}"/>
                </a:ext>
              </a:extLst>
            </p:cNvPr>
            <p:cNvSpPr txBox="1">
              <a:spLocks noChangeArrowheads="1"/>
            </p:cNvSpPr>
            <p:nvPr/>
          </p:nvSpPr>
          <p:spPr bwMode="auto">
            <a:xfrm>
              <a:off x="5566296" y="6053112"/>
              <a:ext cx="2655049" cy="369331"/>
            </a:xfrm>
            <a:prstGeom prst="rect">
              <a:avLst/>
            </a:prstGeom>
            <a:noFill/>
            <a:ln>
              <a:noFill/>
            </a:ln>
            <a:effectLst>
              <a:outerShdw blurRad="25400" dist="25400" dir="2400000" algn="tl"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ts val="2400"/>
                </a:lnSpc>
                <a:spcBef>
                  <a:spcPts val="1300"/>
                </a:spcBef>
                <a:buClr>
                  <a:schemeClr val="bg1"/>
                </a:buClr>
                <a:defRPr kumimoji="1">
                  <a:solidFill>
                    <a:srgbClr val="6C6F72"/>
                  </a:solidFill>
                  <a:latin typeface="Arial" pitchFamily="34" charset="0"/>
                </a:defRPr>
              </a:lvl1pPr>
              <a:lvl2pPr marL="742950" indent="-285750" eaLnBrk="0" hangingPunct="0">
                <a:lnSpc>
                  <a:spcPts val="1900"/>
                </a:lnSpc>
                <a:spcBef>
                  <a:spcPct val="20000"/>
                </a:spcBef>
                <a:spcAft>
                  <a:spcPts val="300"/>
                </a:spcAft>
                <a:buClr>
                  <a:srgbClr val="F6DC01"/>
                </a:buClr>
                <a:buSzPct val="140000"/>
                <a:buFont typeface="Times" pitchFamily="18" charset="0"/>
                <a:buChar char="•"/>
                <a:defRPr kumimoji="1" sz="1600" b="1">
                  <a:solidFill>
                    <a:srgbClr val="6C6F72"/>
                  </a:solidFill>
                  <a:latin typeface="Arial" pitchFamily="34" charset="0"/>
                </a:defRPr>
              </a:lvl2pPr>
              <a:lvl3pPr marL="1143000" indent="-228600" eaLnBrk="0" hangingPunct="0">
                <a:lnSpc>
                  <a:spcPts val="1488"/>
                </a:lnSpc>
                <a:spcBef>
                  <a:spcPts val="375"/>
                </a:spcBef>
                <a:buFont typeface="Arial" pitchFamily="34" charset="0"/>
                <a:buChar char="&gt;"/>
                <a:defRPr kumimoji="1" sz="1400">
                  <a:solidFill>
                    <a:srgbClr val="6C6F72"/>
                  </a:solidFill>
                  <a:latin typeface="Arial" pitchFamily="34" charset="0"/>
                </a:defRPr>
              </a:lvl3pPr>
              <a:lvl4pPr marL="1600200" indent="-228600" eaLnBrk="0" hangingPunct="0">
                <a:lnSpc>
                  <a:spcPts val="1488"/>
                </a:lnSpc>
                <a:spcBef>
                  <a:spcPts val="188"/>
                </a:spcBef>
                <a:buSzPct val="80000"/>
                <a:buChar char="—"/>
                <a:defRPr kumimoji="1" sz="1200">
                  <a:solidFill>
                    <a:srgbClr val="6C6F72"/>
                  </a:solidFill>
                  <a:latin typeface="Arial" pitchFamily="34" charset="0"/>
                </a:defRPr>
              </a:lvl4pPr>
              <a:lvl5pPr marL="2057400" indent="-228600" eaLnBrk="0" hangingPunct="0">
                <a:spcBef>
                  <a:spcPct val="20000"/>
                </a:spcBef>
                <a:buFont typeface="Arial" pitchFamily="34" charset="0"/>
                <a:buChar char="–"/>
                <a:defRPr kumimoji="1" sz="1200" b="1" i="1">
                  <a:solidFill>
                    <a:srgbClr val="60C411"/>
                  </a:solidFill>
                  <a:latin typeface="Arial" pitchFamily="34" charset="0"/>
                </a:defRPr>
              </a:lvl5pPr>
              <a:lvl6pPr marL="25146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6pPr>
              <a:lvl7pPr marL="29718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7pPr>
              <a:lvl8pPr marL="34290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8pPr>
              <a:lvl9pPr marL="38862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9pPr>
            </a:lstStyle>
            <a:p>
              <a:pPr eaLnBrk="1" hangingPunct="1">
                <a:lnSpc>
                  <a:spcPct val="100000"/>
                </a:lnSpc>
                <a:spcBef>
                  <a:spcPct val="50000"/>
                </a:spcBef>
                <a:buClr>
                  <a:srgbClr val="006600"/>
                </a:buClr>
                <a:buFont typeface="Wingdings" pitchFamily="2" charset="2"/>
                <a:buNone/>
                <a:defRPr/>
              </a:pPr>
              <a:r>
                <a:rPr kumimoji="0" lang="pt-PT" altLang="pt-PT" sz="1600" b="1">
                  <a:solidFill>
                    <a:srgbClr val="FFFF00"/>
                  </a:solidFill>
                  <a:latin typeface="Arial Black" pitchFamily="34" charset="0"/>
                  <a:cs typeface="Calibri" pitchFamily="34" charset="0"/>
                </a:rPr>
                <a:t> C    D    </a:t>
              </a:r>
              <a:r>
                <a:rPr kumimoji="0" lang="pt-PT" altLang="pt-PT" sz="1600" b="1">
                  <a:solidFill>
                    <a:srgbClr val="FFC000"/>
                  </a:solidFill>
                  <a:latin typeface="Arial Black" pitchFamily="34" charset="0"/>
                  <a:cs typeface="Calibri" pitchFamily="34" charset="0"/>
                </a:rPr>
                <a:t>E,    E-d2   </a:t>
              </a:r>
              <a:r>
                <a:rPr kumimoji="0" lang="pt-PT" altLang="pt-PT" sz="1800" b="1">
                  <a:solidFill>
                    <a:srgbClr val="FF0000"/>
                  </a:solidFill>
                  <a:latin typeface="Arial Black" pitchFamily="34" charset="0"/>
                  <a:cs typeface="Calibri" pitchFamily="34" charset="0"/>
                </a:rPr>
                <a:t>F</a:t>
              </a:r>
            </a:p>
          </p:txBody>
        </p:sp>
        <p:grpSp>
          <p:nvGrpSpPr>
            <p:cNvPr id="18" name="Grupo 1">
              <a:extLst>
                <a:ext uri="{FF2B5EF4-FFF2-40B4-BE49-F238E27FC236}">
                  <a16:creationId xmlns:a16="http://schemas.microsoft.com/office/drawing/2014/main" id="{5DE38C08-40D8-4875-BB93-B1B3752F769B}"/>
                </a:ext>
              </a:extLst>
            </p:cNvPr>
            <p:cNvGrpSpPr>
              <a:grpSpLocks/>
            </p:cNvGrpSpPr>
            <p:nvPr/>
          </p:nvGrpSpPr>
          <p:grpSpPr bwMode="auto">
            <a:xfrm>
              <a:off x="4882876" y="6766792"/>
              <a:ext cx="1870082" cy="722314"/>
              <a:chOff x="7424731" y="3103255"/>
              <a:chExt cx="1870777" cy="722557"/>
            </a:xfrm>
          </p:grpSpPr>
          <p:sp>
            <p:nvSpPr>
              <p:cNvPr id="31" name="CaixaDeTexto 12">
                <a:extLst>
                  <a:ext uri="{FF2B5EF4-FFF2-40B4-BE49-F238E27FC236}">
                    <a16:creationId xmlns:a16="http://schemas.microsoft.com/office/drawing/2014/main" id="{E077E618-80B0-4840-8064-E3585108DC7A}"/>
                  </a:ext>
                </a:extLst>
              </p:cNvPr>
              <p:cNvSpPr txBox="1">
                <a:spLocks noChangeArrowheads="1"/>
              </p:cNvSpPr>
              <p:nvPr/>
            </p:nvSpPr>
            <p:spPr bwMode="auto">
              <a:xfrm>
                <a:off x="7707418" y="3103255"/>
                <a:ext cx="1588090" cy="708263"/>
              </a:xfrm>
              <a:prstGeom prst="rect">
                <a:avLst/>
              </a:prstGeom>
              <a:noFill/>
              <a:ln>
                <a:noFill/>
              </a:ln>
              <a:effectLst>
                <a:outerShdw blurRad="25400" dist="25400" dir="2400000" algn="tl"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400"/>
                  </a:lnSpc>
                  <a:spcBef>
                    <a:spcPts val="1300"/>
                  </a:spcBef>
                  <a:buClr>
                    <a:schemeClr val="bg1"/>
                  </a:buClr>
                  <a:defRPr kumimoji="1">
                    <a:solidFill>
                      <a:srgbClr val="6C6F72"/>
                    </a:solidFill>
                    <a:latin typeface="Arial" pitchFamily="34" charset="0"/>
                  </a:defRPr>
                </a:lvl1pPr>
                <a:lvl2pPr marL="742950" indent="-285750" eaLnBrk="0" hangingPunct="0">
                  <a:lnSpc>
                    <a:spcPts val="1900"/>
                  </a:lnSpc>
                  <a:spcBef>
                    <a:spcPct val="20000"/>
                  </a:spcBef>
                  <a:spcAft>
                    <a:spcPts val="300"/>
                  </a:spcAft>
                  <a:buClr>
                    <a:srgbClr val="F6DC01"/>
                  </a:buClr>
                  <a:buSzPct val="140000"/>
                  <a:buFont typeface="Times" pitchFamily="18" charset="0"/>
                  <a:buChar char="•"/>
                  <a:defRPr kumimoji="1" sz="1600" b="1">
                    <a:solidFill>
                      <a:srgbClr val="6C6F72"/>
                    </a:solidFill>
                    <a:latin typeface="Arial" pitchFamily="34" charset="0"/>
                  </a:defRPr>
                </a:lvl2pPr>
                <a:lvl3pPr marL="1143000" indent="-228600" eaLnBrk="0" hangingPunct="0">
                  <a:lnSpc>
                    <a:spcPts val="1488"/>
                  </a:lnSpc>
                  <a:spcBef>
                    <a:spcPts val="375"/>
                  </a:spcBef>
                  <a:buFont typeface="Arial" pitchFamily="34" charset="0"/>
                  <a:buChar char="&gt;"/>
                  <a:defRPr kumimoji="1" sz="1400">
                    <a:solidFill>
                      <a:srgbClr val="6C6F72"/>
                    </a:solidFill>
                    <a:latin typeface="Arial" pitchFamily="34" charset="0"/>
                  </a:defRPr>
                </a:lvl3pPr>
                <a:lvl4pPr marL="1600200" indent="-228600" eaLnBrk="0" hangingPunct="0">
                  <a:lnSpc>
                    <a:spcPts val="1488"/>
                  </a:lnSpc>
                  <a:spcBef>
                    <a:spcPts val="188"/>
                  </a:spcBef>
                  <a:buSzPct val="80000"/>
                  <a:buChar char="—"/>
                  <a:defRPr kumimoji="1" sz="1200">
                    <a:solidFill>
                      <a:srgbClr val="6C6F72"/>
                    </a:solidFill>
                    <a:latin typeface="Arial" pitchFamily="34" charset="0"/>
                  </a:defRPr>
                </a:lvl4pPr>
                <a:lvl5pPr marL="2057400" indent="-228600" eaLnBrk="0" hangingPunct="0">
                  <a:spcBef>
                    <a:spcPct val="20000"/>
                  </a:spcBef>
                  <a:buFont typeface="Arial" pitchFamily="34" charset="0"/>
                  <a:buChar char="–"/>
                  <a:defRPr kumimoji="1" sz="1200" b="1" i="1">
                    <a:solidFill>
                      <a:srgbClr val="60C411"/>
                    </a:solidFill>
                    <a:latin typeface="Arial" pitchFamily="34" charset="0"/>
                  </a:defRPr>
                </a:lvl5pPr>
                <a:lvl6pPr marL="25146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6pPr>
                <a:lvl7pPr marL="29718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7pPr>
                <a:lvl8pPr marL="34290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8pPr>
                <a:lvl9pPr marL="38862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9pPr>
              </a:lstStyle>
              <a:p>
                <a:pPr eaLnBrk="1" hangingPunct="1">
                  <a:lnSpc>
                    <a:spcPct val="100000"/>
                  </a:lnSpc>
                  <a:spcBef>
                    <a:spcPct val="50000"/>
                  </a:spcBef>
                  <a:buClr>
                    <a:srgbClr val="006600"/>
                  </a:buClr>
                  <a:buFont typeface="Wingdings" pitchFamily="2" charset="2"/>
                  <a:buNone/>
                  <a:defRPr/>
                </a:pPr>
                <a:r>
                  <a:rPr kumimoji="0" lang="pt-PT" altLang="pt-PT" sz="1600" b="1">
                    <a:solidFill>
                      <a:schemeClr val="bg1"/>
                    </a:solidFill>
                    <a:latin typeface="Arial Black" pitchFamily="34" charset="0"/>
                    <a:cs typeface="Calibri" pitchFamily="34" charset="0"/>
                  </a:rPr>
                  <a:t>– </a:t>
                </a:r>
                <a:r>
                  <a:rPr kumimoji="0" lang="pt-PT" altLang="pt-PT" sz="1600" b="1">
                    <a:solidFill>
                      <a:srgbClr val="FFFF00"/>
                    </a:solidFill>
                    <a:latin typeface="Arial Black" pitchFamily="34" charset="0"/>
                    <a:cs typeface="Calibri" pitchFamily="34" charset="0"/>
                  </a:rPr>
                  <a:t>s2</a:t>
                </a:r>
                <a:r>
                  <a:rPr kumimoji="0" lang="pt-PT" altLang="pt-PT" sz="1600" b="1">
                    <a:solidFill>
                      <a:schemeClr val="bg1"/>
                    </a:solidFill>
                    <a:latin typeface="Arial Black" pitchFamily="34" charset="0"/>
                    <a:cs typeface="Calibri" pitchFamily="34" charset="0"/>
                  </a:rPr>
                  <a:t> – </a:t>
                </a:r>
                <a:r>
                  <a:rPr kumimoji="0" lang="pt-PT" altLang="pt-PT" sz="1600" b="1">
                    <a:solidFill>
                      <a:srgbClr val="FFC000"/>
                    </a:solidFill>
                    <a:latin typeface="Arial Black" pitchFamily="34" charset="0"/>
                    <a:cs typeface="Calibri" pitchFamily="34" charset="0"/>
                  </a:rPr>
                  <a:t>s3</a:t>
                </a:r>
                <a:r>
                  <a:rPr kumimoji="0" lang="pt-PT" altLang="pt-PT" sz="1600" b="1">
                    <a:solidFill>
                      <a:schemeClr val="bg1"/>
                    </a:solidFill>
                    <a:latin typeface="Arial Black" pitchFamily="34" charset="0"/>
                    <a:cs typeface="Calibri" pitchFamily="34" charset="0"/>
                  </a:rPr>
                  <a:t> </a:t>
                </a:r>
              </a:p>
              <a:p>
                <a:pPr eaLnBrk="1" hangingPunct="1">
                  <a:lnSpc>
                    <a:spcPct val="100000"/>
                  </a:lnSpc>
                  <a:spcBef>
                    <a:spcPct val="50000"/>
                  </a:spcBef>
                  <a:buClr>
                    <a:srgbClr val="006600"/>
                  </a:buClr>
                  <a:buFont typeface="Wingdings" pitchFamily="2" charset="2"/>
                  <a:buNone/>
                  <a:defRPr/>
                </a:pPr>
                <a:r>
                  <a:rPr kumimoji="0" lang="pt-PT" altLang="pt-PT" sz="1600" b="1">
                    <a:solidFill>
                      <a:schemeClr val="bg1"/>
                    </a:solidFill>
                    <a:latin typeface="Arial Black" pitchFamily="34" charset="0"/>
                    <a:cs typeface="Calibri" pitchFamily="34" charset="0"/>
                  </a:rPr>
                  <a:t>–  </a:t>
                </a:r>
                <a:r>
                  <a:rPr kumimoji="0" lang="pt-PT" altLang="pt-PT" sz="1600" b="1">
                    <a:solidFill>
                      <a:srgbClr val="FFFF00"/>
                    </a:solidFill>
                    <a:latin typeface="Arial Black" pitchFamily="34" charset="0"/>
                    <a:cs typeface="Calibri" pitchFamily="34" charset="0"/>
                  </a:rPr>
                  <a:t>d1</a:t>
                </a:r>
                <a:r>
                  <a:rPr kumimoji="0" lang="pt-PT" altLang="pt-PT" sz="1600" b="1">
                    <a:solidFill>
                      <a:schemeClr val="bg1"/>
                    </a:solidFill>
                    <a:latin typeface="Arial Black" pitchFamily="34" charset="0"/>
                    <a:cs typeface="Calibri" pitchFamily="34" charset="0"/>
                  </a:rPr>
                  <a:t> – </a:t>
                </a:r>
                <a:r>
                  <a:rPr kumimoji="0" lang="pt-PT" altLang="pt-PT" sz="1600" b="1">
                    <a:solidFill>
                      <a:srgbClr val="FFC000"/>
                    </a:solidFill>
                    <a:latin typeface="Arial Black" pitchFamily="34" charset="0"/>
                    <a:cs typeface="Calibri" pitchFamily="34" charset="0"/>
                  </a:rPr>
                  <a:t>d2</a:t>
                </a:r>
                <a:r>
                  <a:rPr kumimoji="0" lang="pt-PT" altLang="pt-PT" sz="1600" b="1">
                    <a:solidFill>
                      <a:schemeClr val="bg1"/>
                    </a:solidFill>
                    <a:latin typeface="Arial Black" pitchFamily="34" charset="0"/>
                    <a:cs typeface="Calibri" pitchFamily="34" charset="0"/>
                  </a:rPr>
                  <a:t> </a:t>
                </a:r>
              </a:p>
            </p:txBody>
          </p:sp>
          <p:sp>
            <p:nvSpPr>
              <p:cNvPr id="32" name="CaixaDeTexto 12">
                <a:extLst>
                  <a:ext uri="{FF2B5EF4-FFF2-40B4-BE49-F238E27FC236}">
                    <a16:creationId xmlns:a16="http://schemas.microsoft.com/office/drawing/2014/main" id="{F72F52C8-09C4-4708-A6DF-09F74738A6D8}"/>
                  </a:ext>
                </a:extLst>
              </p:cNvPr>
              <p:cNvSpPr txBox="1">
                <a:spLocks noChangeArrowheads="1"/>
              </p:cNvSpPr>
              <p:nvPr/>
            </p:nvSpPr>
            <p:spPr bwMode="auto">
              <a:xfrm>
                <a:off x="7424731" y="3117549"/>
                <a:ext cx="495484" cy="708263"/>
              </a:xfrm>
              <a:prstGeom prst="rect">
                <a:avLst/>
              </a:prstGeom>
              <a:noFill/>
              <a:ln>
                <a:noFill/>
              </a:ln>
              <a:effectLst>
                <a:outerShdw blurRad="25400" dist="50800" dir="1980000" algn="tl" rotWithShape="0">
                  <a:srgbClr val="FFFF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eaLnBrk="1" hangingPunct="1">
                  <a:lnSpc>
                    <a:spcPct val="100000"/>
                  </a:lnSpc>
                  <a:spcBef>
                    <a:spcPct val="50000"/>
                  </a:spcBef>
                  <a:buClr>
                    <a:srgbClr val="006600"/>
                  </a:buClr>
                  <a:defRPr kumimoji="0" sz="1600" b="1">
                    <a:solidFill>
                      <a:srgbClr val="008000"/>
                    </a:solidFill>
                    <a:latin typeface="Arial Black" pitchFamily="34" charset="0"/>
                    <a:cs typeface="Calibri" pitchFamily="34" charset="0"/>
                  </a:defRPr>
                </a:lvl1pPr>
                <a:lvl2pPr marL="742950" indent="-285750" eaLnBrk="0" hangingPunct="0">
                  <a:lnSpc>
                    <a:spcPts val="1900"/>
                  </a:lnSpc>
                  <a:spcBef>
                    <a:spcPct val="20000"/>
                  </a:spcBef>
                  <a:spcAft>
                    <a:spcPts val="300"/>
                  </a:spcAft>
                  <a:buClr>
                    <a:srgbClr val="F6DC01"/>
                  </a:buClr>
                  <a:buSzPct val="140000"/>
                  <a:buFont typeface="Times" pitchFamily="18" charset="0"/>
                  <a:buChar char="•"/>
                  <a:defRPr kumimoji="1" sz="1600" b="1">
                    <a:solidFill>
                      <a:srgbClr val="6C6F72"/>
                    </a:solidFill>
                    <a:latin typeface="Arial" pitchFamily="34" charset="0"/>
                  </a:defRPr>
                </a:lvl2pPr>
                <a:lvl3pPr marL="1143000" indent="-228600" eaLnBrk="0" hangingPunct="0">
                  <a:lnSpc>
                    <a:spcPts val="1488"/>
                  </a:lnSpc>
                  <a:spcBef>
                    <a:spcPts val="375"/>
                  </a:spcBef>
                  <a:buFont typeface="Arial" pitchFamily="34" charset="0"/>
                  <a:buChar char="&gt;"/>
                  <a:defRPr kumimoji="1">
                    <a:solidFill>
                      <a:srgbClr val="6C6F72"/>
                    </a:solidFill>
                    <a:latin typeface="Arial" pitchFamily="34" charset="0"/>
                  </a:defRPr>
                </a:lvl3pPr>
                <a:lvl4pPr marL="1600200" indent="-228600" eaLnBrk="0" hangingPunct="0">
                  <a:lnSpc>
                    <a:spcPts val="1488"/>
                  </a:lnSpc>
                  <a:spcBef>
                    <a:spcPts val="188"/>
                  </a:spcBef>
                  <a:buSzPct val="80000"/>
                  <a:buChar char="—"/>
                  <a:defRPr kumimoji="1" sz="1200">
                    <a:solidFill>
                      <a:srgbClr val="6C6F72"/>
                    </a:solidFill>
                    <a:latin typeface="Arial" pitchFamily="34" charset="0"/>
                  </a:defRPr>
                </a:lvl4pPr>
                <a:lvl5pPr marL="2057400" indent="-228600" eaLnBrk="0" hangingPunct="0">
                  <a:spcBef>
                    <a:spcPct val="20000"/>
                  </a:spcBef>
                  <a:buFont typeface="Arial" pitchFamily="34" charset="0"/>
                  <a:buChar char="–"/>
                  <a:defRPr kumimoji="1" sz="1200" b="1" i="1">
                    <a:solidFill>
                      <a:srgbClr val="60C411"/>
                    </a:solidFill>
                    <a:latin typeface="Arial" pitchFamily="34" charset="0"/>
                  </a:defRPr>
                </a:lvl5pPr>
                <a:lvl6pPr marL="25146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6pPr>
                <a:lvl7pPr marL="29718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7pPr>
                <a:lvl8pPr marL="34290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8pPr>
                <a:lvl9pPr marL="3886200" indent="-228600" eaLnBrk="0" fontAlgn="base" hangingPunct="0">
                  <a:spcBef>
                    <a:spcPct val="20000"/>
                  </a:spcBef>
                  <a:spcAft>
                    <a:spcPct val="0"/>
                  </a:spcAft>
                  <a:buFont typeface="Arial" pitchFamily="34" charset="0"/>
                  <a:buChar char="–"/>
                  <a:defRPr kumimoji="1" sz="1200" b="1" i="1">
                    <a:solidFill>
                      <a:srgbClr val="60C411"/>
                    </a:solidFill>
                    <a:latin typeface="Arial" pitchFamily="34" charset="0"/>
                  </a:defRPr>
                </a:lvl9pPr>
              </a:lstStyle>
              <a:p>
                <a:pPr>
                  <a:defRPr/>
                </a:pPr>
                <a:r>
                  <a:rPr lang="pt-PT" altLang="pt-PT"/>
                  <a:t>s1</a:t>
                </a:r>
              </a:p>
              <a:p>
                <a:pPr>
                  <a:defRPr/>
                </a:pPr>
                <a:r>
                  <a:rPr lang="pt-PT" altLang="pt-PT"/>
                  <a:t>d0  </a:t>
                </a:r>
              </a:p>
            </p:txBody>
          </p:sp>
        </p:grpSp>
        <p:sp>
          <p:nvSpPr>
            <p:cNvPr id="19" name="Oval 18">
              <a:extLst>
                <a:ext uri="{FF2B5EF4-FFF2-40B4-BE49-F238E27FC236}">
                  <a16:creationId xmlns:a16="http://schemas.microsoft.com/office/drawing/2014/main" id="{1FFBCD73-5425-4979-9A88-C0EF005AC446}"/>
                </a:ext>
              </a:extLst>
            </p:cNvPr>
            <p:cNvSpPr/>
            <p:nvPr/>
          </p:nvSpPr>
          <p:spPr bwMode="auto">
            <a:xfrm>
              <a:off x="4171011" y="6013006"/>
              <a:ext cx="1538915" cy="409438"/>
            </a:xfrm>
            <a:prstGeom prst="ellipse">
              <a:avLst/>
            </a:prstGeom>
            <a:noFill/>
            <a:ln w="285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cxnSp>
          <p:nvCxnSpPr>
            <p:cNvPr id="20" name="Conexão recta unidireccional 32">
              <a:extLst>
                <a:ext uri="{FF2B5EF4-FFF2-40B4-BE49-F238E27FC236}">
                  <a16:creationId xmlns:a16="http://schemas.microsoft.com/office/drawing/2014/main" id="{6EF37AC7-CF03-4F73-BA1D-76C7C9248E0B}"/>
                </a:ext>
              </a:extLst>
            </p:cNvPr>
            <p:cNvCxnSpPr>
              <a:stCxn id="19" idx="0"/>
            </p:cNvCxnSpPr>
            <p:nvPr/>
          </p:nvCxnSpPr>
          <p:spPr bwMode="auto">
            <a:xfrm flipH="1" flipV="1">
              <a:off x="4940468" y="5768312"/>
              <a:ext cx="1" cy="244694"/>
            </a:xfrm>
            <a:prstGeom prst="straightConnector1">
              <a:avLst/>
            </a:prstGeom>
            <a:ln w="28575">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4F77A95-4ED5-4FE2-9AF1-EC878BFBC7AF}"/>
                </a:ext>
              </a:extLst>
            </p:cNvPr>
            <p:cNvSpPr/>
            <p:nvPr/>
          </p:nvSpPr>
          <p:spPr>
            <a:xfrm rot="5400000">
              <a:off x="5659914" y="6218367"/>
              <a:ext cx="317523" cy="2190672"/>
            </a:xfrm>
            <a:prstGeom prst="ellipse">
              <a:avLst/>
            </a:prstGeom>
            <a:noFill/>
            <a:ln w="285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22" name="Oval 21">
              <a:extLst>
                <a:ext uri="{FF2B5EF4-FFF2-40B4-BE49-F238E27FC236}">
                  <a16:creationId xmlns:a16="http://schemas.microsoft.com/office/drawing/2014/main" id="{9E95A288-285D-4640-BD8B-F4ADC3006E99}"/>
                </a:ext>
              </a:extLst>
            </p:cNvPr>
            <p:cNvSpPr/>
            <p:nvPr/>
          </p:nvSpPr>
          <p:spPr>
            <a:xfrm rot="5400000">
              <a:off x="5629528" y="5834576"/>
              <a:ext cx="317523" cy="2190672"/>
            </a:xfrm>
            <a:prstGeom prst="ellipse">
              <a:avLst/>
            </a:prstGeom>
            <a:noFill/>
            <a:ln w="285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cxnSp>
          <p:nvCxnSpPr>
            <p:cNvPr id="23" name="Straight Arrow Connector 55">
              <a:extLst>
                <a:ext uri="{FF2B5EF4-FFF2-40B4-BE49-F238E27FC236}">
                  <a16:creationId xmlns:a16="http://schemas.microsoft.com/office/drawing/2014/main" id="{21AF41CD-9343-49FB-B39B-C945AC174476}"/>
                </a:ext>
              </a:extLst>
            </p:cNvPr>
            <p:cNvCxnSpPr>
              <a:stCxn id="22" idx="5"/>
              <a:endCxn id="13" idx="3"/>
            </p:cNvCxnSpPr>
            <p:nvPr/>
          </p:nvCxnSpPr>
          <p:spPr>
            <a:xfrm flipH="1">
              <a:off x="4047841" y="7042174"/>
              <a:ext cx="965929" cy="55042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4" name="Straight Arrow Connector 60">
              <a:extLst>
                <a:ext uri="{FF2B5EF4-FFF2-40B4-BE49-F238E27FC236}">
                  <a16:creationId xmlns:a16="http://schemas.microsoft.com/office/drawing/2014/main" id="{BFEFCE44-5C6C-414B-A053-7B5970457A51}"/>
                </a:ext>
              </a:extLst>
            </p:cNvPr>
            <p:cNvCxnSpPr>
              <a:stCxn id="21" idx="0"/>
            </p:cNvCxnSpPr>
            <p:nvPr/>
          </p:nvCxnSpPr>
          <p:spPr>
            <a:xfrm>
              <a:off x="6914012" y="7313704"/>
              <a:ext cx="641679" cy="27889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25" name="Group 99">
              <a:extLst>
                <a:ext uri="{FF2B5EF4-FFF2-40B4-BE49-F238E27FC236}">
                  <a16:creationId xmlns:a16="http://schemas.microsoft.com/office/drawing/2014/main" id="{24C689BE-5100-4081-B104-47B2076AA6FB}"/>
                </a:ext>
              </a:extLst>
            </p:cNvPr>
            <p:cNvGrpSpPr/>
            <p:nvPr/>
          </p:nvGrpSpPr>
          <p:grpSpPr>
            <a:xfrm>
              <a:off x="2693120" y="6666649"/>
              <a:ext cx="6260822" cy="1878635"/>
              <a:chOff x="2693120" y="6666649"/>
              <a:chExt cx="6260822" cy="1878635"/>
            </a:xfrm>
          </p:grpSpPr>
          <p:pic>
            <p:nvPicPr>
              <p:cNvPr id="29" name="Picture 61">
                <a:extLst>
                  <a:ext uri="{FF2B5EF4-FFF2-40B4-BE49-F238E27FC236}">
                    <a16:creationId xmlns:a16="http://schemas.microsoft.com/office/drawing/2014/main" id="{F861AD25-7C86-49EB-A616-F34D7BFFB5DA}"/>
                  </a:ext>
                </a:extLst>
              </p:cNvPr>
              <p:cNvPicPr>
                <a:picLocks noChangeAspect="1"/>
              </p:cNvPicPr>
              <p:nvPr/>
            </p:nvPicPr>
            <p:blipFill>
              <a:blip r:embed="rId6" cstate="print">
                <a:duotone>
                  <a:schemeClr val="accent1">
                    <a:shade val="45000"/>
                    <a:satMod val="135000"/>
                  </a:schemeClr>
                  <a:prstClr val="white"/>
                </a:duotone>
              </a:blip>
              <a:stretch>
                <a:fillRect/>
              </a:stretch>
            </p:blipFill>
            <p:spPr>
              <a:xfrm>
                <a:off x="2693120" y="6666649"/>
                <a:ext cx="1362075" cy="1838325"/>
              </a:xfrm>
              <a:prstGeom prst="rect">
                <a:avLst/>
              </a:prstGeom>
            </p:spPr>
          </p:pic>
          <p:pic>
            <p:nvPicPr>
              <p:cNvPr id="30" name="Picture 62">
                <a:extLst>
                  <a:ext uri="{FF2B5EF4-FFF2-40B4-BE49-F238E27FC236}">
                    <a16:creationId xmlns:a16="http://schemas.microsoft.com/office/drawing/2014/main" id="{D91385D2-19E8-4FFB-8C4E-74A3CCB8AFEB}"/>
                  </a:ext>
                </a:extLst>
              </p:cNvPr>
              <p:cNvPicPr>
                <a:picLocks noChangeAspect="1"/>
              </p:cNvPicPr>
              <p:nvPr/>
            </p:nvPicPr>
            <p:blipFill>
              <a:blip r:embed="rId7" cstate="print">
                <a:duotone>
                  <a:schemeClr val="accent1">
                    <a:shade val="45000"/>
                    <a:satMod val="135000"/>
                  </a:schemeClr>
                  <a:prstClr val="white"/>
                </a:duotone>
              </a:blip>
              <a:stretch>
                <a:fillRect/>
              </a:stretch>
            </p:blipFill>
            <p:spPr>
              <a:xfrm>
                <a:off x="7563292" y="6668859"/>
                <a:ext cx="1390650" cy="1876425"/>
              </a:xfrm>
              <a:prstGeom prst="rect">
                <a:avLst/>
              </a:prstGeom>
            </p:spPr>
          </p:pic>
        </p:grpSp>
        <p:grpSp>
          <p:nvGrpSpPr>
            <p:cNvPr id="26" name="Group 98">
              <a:extLst>
                <a:ext uri="{FF2B5EF4-FFF2-40B4-BE49-F238E27FC236}">
                  <a16:creationId xmlns:a16="http://schemas.microsoft.com/office/drawing/2014/main" id="{CF4A225A-2CC0-4DBB-BAAD-0619BF4ADBC0}"/>
                </a:ext>
              </a:extLst>
            </p:cNvPr>
            <p:cNvGrpSpPr/>
            <p:nvPr/>
          </p:nvGrpSpPr>
          <p:grpSpPr>
            <a:xfrm>
              <a:off x="3730853" y="5260891"/>
              <a:ext cx="2435886" cy="480005"/>
              <a:chOff x="3730853" y="5260891"/>
              <a:chExt cx="2435886" cy="480005"/>
            </a:xfrm>
          </p:grpSpPr>
          <p:sp>
            <p:nvSpPr>
              <p:cNvPr id="27" name="Rectangle 2">
                <a:extLst>
                  <a:ext uri="{FF2B5EF4-FFF2-40B4-BE49-F238E27FC236}">
                    <a16:creationId xmlns:a16="http://schemas.microsoft.com/office/drawing/2014/main" id="{C6D61A51-0C46-4CCA-89C1-07CDDAD1CE8D}"/>
                  </a:ext>
                </a:extLst>
              </p:cNvPr>
              <p:cNvSpPr txBox="1">
                <a:spLocks noChangeArrowheads="1"/>
              </p:cNvSpPr>
              <p:nvPr/>
            </p:nvSpPr>
            <p:spPr bwMode="auto">
              <a:xfrm>
                <a:off x="3730853" y="5468499"/>
                <a:ext cx="2419230" cy="27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lnSpc>
                    <a:spcPts val="2500"/>
                  </a:lnSpc>
                  <a:spcBef>
                    <a:spcPct val="0"/>
                  </a:spcBef>
                  <a:spcAft>
                    <a:spcPct val="0"/>
                  </a:spcAft>
                  <a:defRPr kumimoji="1" sz="2400">
                    <a:solidFill>
                      <a:srgbClr val="6C6F72"/>
                    </a:solidFill>
                    <a:latin typeface="+mj-lt"/>
                    <a:ea typeface="+mj-ea"/>
                    <a:cs typeface="+mj-cs"/>
                  </a:defRPr>
                </a:lvl1pPr>
                <a:lvl2pPr algn="l" rtl="0" eaLnBrk="0" fontAlgn="base" hangingPunct="0">
                  <a:lnSpc>
                    <a:spcPts val="2500"/>
                  </a:lnSpc>
                  <a:spcBef>
                    <a:spcPct val="0"/>
                  </a:spcBef>
                  <a:spcAft>
                    <a:spcPct val="0"/>
                  </a:spcAft>
                  <a:defRPr kumimoji="1" sz="2400">
                    <a:solidFill>
                      <a:srgbClr val="6C6F72"/>
                    </a:solidFill>
                    <a:latin typeface="Arial" charset="0"/>
                  </a:defRPr>
                </a:lvl2pPr>
                <a:lvl3pPr algn="l" rtl="0" eaLnBrk="0" fontAlgn="base" hangingPunct="0">
                  <a:lnSpc>
                    <a:spcPts val="2500"/>
                  </a:lnSpc>
                  <a:spcBef>
                    <a:spcPct val="0"/>
                  </a:spcBef>
                  <a:spcAft>
                    <a:spcPct val="0"/>
                  </a:spcAft>
                  <a:defRPr kumimoji="1" sz="2400">
                    <a:solidFill>
                      <a:srgbClr val="6C6F72"/>
                    </a:solidFill>
                    <a:latin typeface="Arial" charset="0"/>
                  </a:defRPr>
                </a:lvl3pPr>
                <a:lvl4pPr algn="l" rtl="0" eaLnBrk="0" fontAlgn="base" hangingPunct="0">
                  <a:lnSpc>
                    <a:spcPts val="2500"/>
                  </a:lnSpc>
                  <a:spcBef>
                    <a:spcPct val="0"/>
                  </a:spcBef>
                  <a:spcAft>
                    <a:spcPct val="0"/>
                  </a:spcAft>
                  <a:defRPr kumimoji="1" sz="2400">
                    <a:solidFill>
                      <a:srgbClr val="6C6F72"/>
                    </a:solidFill>
                    <a:latin typeface="Arial" charset="0"/>
                  </a:defRPr>
                </a:lvl4pPr>
                <a:lvl5pPr algn="l" rtl="0" eaLnBrk="0" fontAlgn="base" hangingPunct="0">
                  <a:lnSpc>
                    <a:spcPts val="2500"/>
                  </a:lnSpc>
                  <a:spcBef>
                    <a:spcPct val="0"/>
                  </a:spcBef>
                  <a:spcAft>
                    <a:spcPct val="0"/>
                  </a:spcAft>
                  <a:defRPr kumimoji="1" sz="2400">
                    <a:solidFill>
                      <a:srgbClr val="6C6F72"/>
                    </a:solidFill>
                    <a:latin typeface="Arial" charset="0"/>
                  </a:defRPr>
                </a:lvl5pPr>
                <a:lvl6pPr marL="457200" algn="l" rtl="0" eaLnBrk="0" fontAlgn="base" hangingPunct="0">
                  <a:lnSpc>
                    <a:spcPts val="2500"/>
                  </a:lnSpc>
                  <a:spcBef>
                    <a:spcPct val="0"/>
                  </a:spcBef>
                  <a:spcAft>
                    <a:spcPct val="0"/>
                  </a:spcAft>
                  <a:defRPr kumimoji="1" sz="2400">
                    <a:solidFill>
                      <a:srgbClr val="6C6F72"/>
                    </a:solidFill>
                    <a:latin typeface="Arial" charset="0"/>
                  </a:defRPr>
                </a:lvl6pPr>
                <a:lvl7pPr marL="914400" algn="l" rtl="0" eaLnBrk="0" fontAlgn="base" hangingPunct="0">
                  <a:lnSpc>
                    <a:spcPts val="2500"/>
                  </a:lnSpc>
                  <a:spcBef>
                    <a:spcPct val="0"/>
                  </a:spcBef>
                  <a:spcAft>
                    <a:spcPct val="0"/>
                  </a:spcAft>
                  <a:defRPr kumimoji="1" sz="2400">
                    <a:solidFill>
                      <a:srgbClr val="6C6F72"/>
                    </a:solidFill>
                    <a:latin typeface="Arial" charset="0"/>
                  </a:defRPr>
                </a:lvl7pPr>
                <a:lvl8pPr marL="1371600" algn="l" rtl="0" eaLnBrk="0" fontAlgn="base" hangingPunct="0">
                  <a:lnSpc>
                    <a:spcPts val="2500"/>
                  </a:lnSpc>
                  <a:spcBef>
                    <a:spcPct val="0"/>
                  </a:spcBef>
                  <a:spcAft>
                    <a:spcPct val="0"/>
                  </a:spcAft>
                  <a:defRPr kumimoji="1" sz="2400">
                    <a:solidFill>
                      <a:srgbClr val="6C6F72"/>
                    </a:solidFill>
                    <a:latin typeface="Arial" charset="0"/>
                  </a:defRPr>
                </a:lvl8pPr>
                <a:lvl9pPr marL="1828800" algn="l" rtl="0" eaLnBrk="0" fontAlgn="base" hangingPunct="0">
                  <a:lnSpc>
                    <a:spcPts val="2500"/>
                  </a:lnSpc>
                  <a:spcBef>
                    <a:spcPct val="0"/>
                  </a:spcBef>
                  <a:spcAft>
                    <a:spcPct val="0"/>
                  </a:spcAft>
                  <a:defRPr kumimoji="1" sz="2400">
                    <a:solidFill>
                      <a:srgbClr val="6C6F72"/>
                    </a:solidFill>
                    <a:latin typeface="Arial" charset="0"/>
                  </a:defRPr>
                </a:lvl9pPr>
              </a:lstStyle>
              <a:p>
                <a:pPr algn="ctr">
                  <a:buSzPct val="120000"/>
                  <a:defRPr/>
                </a:pPr>
                <a:r>
                  <a:rPr lang="pt-PT" sz="1200">
                    <a:solidFill>
                      <a:schemeClr val="tx2">
                        <a:lumMod val="50000"/>
                      </a:schemeClr>
                    </a:solidFill>
                    <a:cs typeface="Arial" charset="0"/>
                  </a:rPr>
                  <a:t>baixo poder calorífico</a:t>
                </a:r>
              </a:p>
              <a:p>
                <a:pPr>
                  <a:buSzPct val="120000"/>
                  <a:defRPr/>
                </a:pPr>
                <a:endParaRPr lang="pt-PT" sz="1200">
                  <a:solidFill>
                    <a:schemeClr val="tx2">
                      <a:lumMod val="50000"/>
                    </a:schemeClr>
                  </a:solidFill>
                  <a:cs typeface="Arial" charset="0"/>
                </a:endParaRPr>
              </a:p>
            </p:txBody>
          </p:sp>
          <p:sp>
            <p:nvSpPr>
              <p:cNvPr id="28" name="Rectangle 2">
                <a:extLst>
                  <a:ext uri="{FF2B5EF4-FFF2-40B4-BE49-F238E27FC236}">
                    <a16:creationId xmlns:a16="http://schemas.microsoft.com/office/drawing/2014/main" id="{A488D87A-4F65-4815-94EA-2AD22FAF16D3}"/>
                  </a:ext>
                </a:extLst>
              </p:cNvPr>
              <p:cNvSpPr txBox="1">
                <a:spLocks noChangeArrowheads="1"/>
              </p:cNvSpPr>
              <p:nvPr/>
            </p:nvSpPr>
            <p:spPr bwMode="auto">
              <a:xfrm>
                <a:off x="3780273" y="5260891"/>
                <a:ext cx="2386466" cy="35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lnSpc>
                    <a:spcPts val="2500"/>
                  </a:lnSpc>
                  <a:spcBef>
                    <a:spcPct val="0"/>
                  </a:spcBef>
                  <a:spcAft>
                    <a:spcPct val="0"/>
                  </a:spcAft>
                  <a:defRPr kumimoji="1" sz="2400">
                    <a:solidFill>
                      <a:srgbClr val="6C6F72"/>
                    </a:solidFill>
                    <a:latin typeface="+mj-lt"/>
                    <a:ea typeface="+mj-ea"/>
                    <a:cs typeface="+mj-cs"/>
                  </a:defRPr>
                </a:lvl1pPr>
                <a:lvl2pPr algn="l" rtl="0" eaLnBrk="0" fontAlgn="base" hangingPunct="0">
                  <a:lnSpc>
                    <a:spcPts val="2500"/>
                  </a:lnSpc>
                  <a:spcBef>
                    <a:spcPct val="0"/>
                  </a:spcBef>
                  <a:spcAft>
                    <a:spcPct val="0"/>
                  </a:spcAft>
                  <a:defRPr kumimoji="1" sz="2400">
                    <a:solidFill>
                      <a:srgbClr val="6C6F72"/>
                    </a:solidFill>
                    <a:latin typeface="Arial" charset="0"/>
                  </a:defRPr>
                </a:lvl2pPr>
                <a:lvl3pPr algn="l" rtl="0" eaLnBrk="0" fontAlgn="base" hangingPunct="0">
                  <a:lnSpc>
                    <a:spcPts val="2500"/>
                  </a:lnSpc>
                  <a:spcBef>
                    <a:spcPct val="0"/>
                  </a:spcBef>
                  <a:spcAft>
                    <a:spcPct val="0"/>
                  </a:spcAft>
                  <a:defRPr kumimoji="1" sz="2400">
                    <a:solidFill>
                      <a:srgbClr val="6C6F72"/>
                    </a:solidFill>
                    <a:latin typeface="Arial" charset="0"/>
                  </a:defRPr>
                </a:lvl3pPr>
                <a:lvl4pPr algn="l" rtl="0" eaLnBrk="0" fontAlgn="base" hangingPunct="0">
                  <a:lnSpc>
                    <a:spcPts val="2500"/>
                  </a:lnSpc>
                  <a:spcBef>
                    <a:spcPct val="0"/>
                  </a:spcBef>
                  <a:spcAft>
                    <a:spcPct val="0"/>
                  </a:spcAft>
                  <a:defRPr kumimoji="1" sz="2400">
                    <a:solidFill>
                      <a:srgbClr val="6C6F72"/>
                    </a:solidFill>
                    <a:latin typeface="Arial" charset="0"/>
                  </a:defRPr>
                </a:lvl4pPr>
                <a:lvl5pPr algn="l" rtl="0" eaLnBrk="0" fontAlgn="base" hangingPunct="0">
                  <a:lnSpc>
                    <a:spcPts val="2500"/>
                  </a:lnSpc>
                  <a:spcBef>
                    <a:spcPct val="0"/>
                  </a:spcBef>
                  <a:spcAft>
                    <a:spcPct val="0"/>
                  </a:spcAft>
                  <a:defRPr kumimoji="1" sz="2400">
                    <a:solidFill>
                      <a:srgbClr val="6C6F72"/>
                    </a:solidFill>
                    <a:latin typeface="Arial" charset="0"/>
                  </a:defRPr>
                </a:lvl5pPr>
                <a:lvl6pPr marL="457200" algn="l" rtl="0" eaLnBrk="0" fontAlgn="base" hangingPunct="0">
                  <a:lnSpc>
                    <a:spcPts val="2500"/>
                  </a:lnSpc>
                  <a:spcBef>
                    <a:spcPct val="0"/>
                  </a:spcBef>
                  <a:spcAft>
                    <a:spcPct val="0"/>
                  </a:spcAft>
                  <a:defRPr kumimoji="1" sz="2400">
                    <a:solidFill>
                      <a:srgbClr val="6C6F72"/>
                    </a:solidFill>
                    <a:latin typeface="Arial" charset="0"/>
                  </a:defRPr>
                </a:lvl6pPr>
                <a:lvl7pPr marL="914400" algn="l" rtl="0" eaLnBrk="0" fontAlgn="base" hangingPunct="0">
                  <a:lnSpc>
                    <a:spcPts val="2500"/>
                  </a:lnSpc>
                  <a:spcBef>
                    <a:spcPct val="0"/>
                  </a:spcBef>
                  <a:spcAft>
                    <a:spcPct val="0"/>
                  </a:spcAft>
                  <a:defRPr kumimoji="1" sz="2400">
                    <a:solidFill>
                      <a:srgbClr val="6C6F72"/>
                    </a:solidFill>
                    <a:latin typeface="Arial" charset="0"/>
                  </a:defRPr>
                </a:lvl7pPr>
                <a:lvl8pPr marL="1371600" algn="l" rtl="0" eaLnBrk="0" fontAlgn="base" hangingPunct="0">
                  <a:lnSpc>
                    <a:spcPts val="2500"/>
                  </a:lnSpc>
                  <a:spcBef>
                    <a:spcPct val="0"/>
                  </a:spcBef>
                  <a:spcAft>
                    <a:spcPct val="0"/>
                  </a:spcAft>
                  <a:defRPr kumimoji="1" sz="2400">
                    <a:solidFill>
                      <a:srgbClr val="6C6F72"/>
                    </a:solidFill>
                    <a:latin typeface="Arial" charset="0"/>
                  </a:defRPr>
                </a:lvl8pPr>
                <a:lvl9pPr marL="1828800" algn="l" rtl="0" eaLnBrk="0" fontAlgn="base" hangingPunct="0">
                  <a:lnSpc>
                    <a:spcPts val="2500"/>
                  </a:lnSpc>
                  <a:spcBef>
                    <a:spcPct val="0"/>
                  </a:spcBef>
                  <a:spcAft>
                    <a:spcPct val="0"/>
                  </a:spcAft>
                  <a:defRPr kumimoji="1" sz="2400">
                    <a:solidFill>
                      <a:srgbClr val="6C6F72"/>
                    </a:solidFill>
                    <a:latin typeface="Arial" charset="0"/>
                  </a:defRPr>
                </a:lvl9pPr>
              </a:lstStyle>
              <a:p>
                <a:pPr algn="ctr">
                  <a:buSzPct val="120000"/>
                  <a:defRPr/>
                </a:pPr>
                <a:r>
                  <a:rPr lang="pt-PT" sz="1200">
                    <a:solidFill>
                      <a:schemeClr val="tx2">
                        <a:lumMod val="50000"/>
                      </a:schemeClr>
                    </a:solidFill>
                    <a:cs typeface="Arial" charset="0"/>
                  </a:rPr>
                  <a:t>ausência de </a:t>
                </a:r>
                <a:r>
                  <a:rPr lang="pt-PT" sz="1200" i="1">
                    <a:solidFill>
                      <a:schemeClr val="tx2">
                        <a:lumMod val="50000"/>
                      </a:schemeClr>
                    </a:solidFill>
                    <a:cs typeface="Arial" charset="0"/>
                  </a:rPr>
                  <a:t>flash-</a:t>
                </a:r>
                <a:r>
                  <a:rPr lang="pt-PT" sz="1200" i="1" err="1">
                    <a:solidFill>
                      <a:schemeClr val="tx2">
                        <a:lumMod val="50000"/>
                      </a:schemeClr>
                    </a:solidFill>
                    <a:cs typeface="Arial" charset="0"/>
                  </a:rPr>
                  <a:t>over</a:t>
                </a:r>
                <a:endParaRPr lang="pt-PT" sz="1200" i="1">
                  <a:solidFill>
                    <a:schemeClr val="tx2">
                      <a:lumMod val="50000"/>
                    </a:schemeClr>
                  </a:solidFill>
                  <a:cs typeface="Arial" charset="0"/>
                </a:endParaRPr>
              </a:p>
            </p:txBody>
          </p:sp>
        </p:grpSp>
      </p:grpSp>
      <p:sp>
        <p:nvSpPr>
          <p:cNvPr id="3" name="CustomShape 2">
            <a:extLst>
              <a:ext uri="{FF2B5EF4-FFF2-40B4-BE49-F238E27FC236}">
                <a16:creationId xmlns:a16="http://schemas.microsoft.com/office/drawing/2014/main" id="{B92C402E-29CB-00C4-10AF-3F79C8B1CA04}"/>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53313545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m 9"/>
          <p:cNvPicPr/>
          <p:nvPr/>
        </p:nvPicPr>
        <p:blipFill>
          <a:blip r:embed="rId3" cstate="print"/>
          <a:stretch/>
        </p:blipFill>
        <p:spPr>
          <a:xfrm>
            <a:off x="8638560" y="0"/>
            <a:ext cx="3552840" cy="1693800"/>
          </a:xfrm>
          <a:prstGeom prst="rect">
            <a:avLst/>
          </a:prstGeom>
          <a:ln>
            <a:noFill/>
          </a:ln>
        </p:spPr>
      </p:pic>
      <p:sp>
        <p:nvSpPr>
          <p:cNvPr id="11"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extLst>
              <a:ext uri="{FF2B5EF4-FFF2-40B4-BE49-F238E27FC236}">
                <a16:creationId xmlns:a16="http://schemas.microsoft.com/office/drawing/2014/main" id="{BAACBB6C-883E-463F-9B32-AE40A31A7873}"/>
              </a:ext>
            </a:extLst>
          </p:cNvPr>
          <p:cNvSpPr txBox="1"/>
          <p:nvPr/>
        </p:nvSpPr>
        <p:spPr>
          <a:xfrm>
            <a:off x="398165" y="1932121"/>
            <a:ext cx="11780772" cy="13952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algn="l" defTabSz="457200">
              <a:defRPr sz="1400" b="0">
                <a:latin typeface="Helvetica"/>
                <a:ea typeface="Helvetica"/>
                <a:cs typeface="Helvetica"/>
                <a:sym typeface="Helvetica"/>
              </a:defRPr>
            </a:lvl1pPr>
          </a:lstStyle>
          <a:p>
            <a:r>
              <a:rPr lang="pt-PT"/>
              <a:t>O </a:t>
            </a:r>
            <a:r>
              <a:rPr lang="pt-PT" b="1"/>
              <a:t>RTSCIE</a:t>
            </a:r>
            <a:r>
              <a:rPr lang="pt-PT"/>
              <a:t> (Portaria n.º 135/2020, de 2 de Junho 2020) remete para as </a:t>
            </a:r>
            <a:r>
              <a:rPr lang="pt-PT" b="1" err="1"/>
              <a:t>Euroclasses</a:t>
            </a:r>
            <a:r>
              <a:rPr lang="pt-PT" b="1"/>
              <a:t> de reação ao fogo </a:t>
            </a:r>
            <a:r>
              <a:rPr lang="pt-PT"/>
              <a:t>conforme definidas pela EN 13501-1, que estabelece a </a:t>
            </a:r>
            <a:r>
              <a:rPr lang="pt-PT" b="1"/>
              <a:t>classificação dos materiais </a:t>
            </a:r>
            <a:r>
              <a:rPr lang="pt-PT"/>
              <a:t>quanto à sua contribuição para o desenvolvimento e propagação de incêndios. Esta classificação vai desde A1 (correspondente a materiais incombustíveis) a F (desempenho não determinado). </a:t>
            </a:r>
          </a:p>
          <a:p>
            <a:endParaRPr lang="pt-PT"/>
          </a:p>
          <a:p>
            <a:endParaRPr lang="pt-PT"/>
          </a:p>
          <a:p>
            <a:endParaRPr lang="pt-PT"/>
          </a:p>
        </p:txBody>
      </p:sp>
      <p:sp>
        <p:nvSpPr>
          <p:cNvPr id="33" name="Rectangle 2">
            <a:extLst>
              <a:ext uri="{FF2B5EF4-FFF2-40B4-BE49-F238E27FC236}">
                <a16:creationId xmlns:a16="http://schemas.microsoft.com/office/drawing/2014/main" id="{9031F7B6-A866-461F-9A6F-8731ADAA55EF}"/>
              </a:ext>
            </a:extLst>
          </p:cNvPr>
          <p:cNvSpPr/>
          <p:nvPr/>
        </p:nvSpPr>
        <p:spPr>
          <a:xfrm>
            <a:off x="2745016" y="4818228"/>
            <a:ext cx="6502400" cy="523220"/>
          </a:xfrm>
          <a:prstGeom prst="rect">
            <a:avLst/>
          </a:prstGeom>
        </p:spPr>
        <p:txBody>
          <a:bodyPr>
            <a:spAutoFit/>
          </a:bodyPr>
          <a:lstStyle/>
          <a:p>
            <a:r>
              <a:rPr lang="pt-PT" sz="1400" b="0" dirty="0" err="1"/>
              <a:t>Euroclasses</a:t>
            </a:r>
            <a:r>
              <a:rPr lang="pt-PT" sz="1400" b="0" dirty="0"/>
              <a:t> de reação ao fogo permitidas para o sistema completo e para o isolante em sistemas ETICS, em função da </a:t>
            </a:r>
            <a:r>
              <a:rPr lang="pt-PT" sz="1400" dirty="0"/>
              <a:t>altura do edifício </a:t>
            </a:r>
            <a:r>
              <a:rPr lang="pt-PT" sz="1400" b="0" dirty="0"/>
              <a:t>(*) </a:t>
            </a:r>
          </a:p>
        </p:txBody>
      </p:sp>
      <p:sp>
        <p:nvSpPr>
          <p:cNvPr id="35" name="CustomShape 2">
            <a:extLst>
              <a:ext uri="{FF2B5EF4-FFF2-40B4-BE49-F238E27FC236}">
                <a16:creationId xmlns:a16="http://schemas.microsoft.com/office/drawing/2014/main" id="{23ECA7AB-0496-4626-B685-209F7E55CAD4}"/>
              </a:ext>
            </a:extLst>
          </p:cNvPr>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Regulamentação SEGURANÇA CONTRA INCÊNDIO</a:t>
            </a:r>
            <a:endParaRPr lang="pt-PT" sz="1800" b="0" strike="noStrike" spc="-1">
              <a:solidFill>
                <a:srgbClr val="000000"/>
              </a:solidFill>
              <a:uFill>
                <a:solidFill>
                  <a:srgbClr val="FFFFFF"/>
                </a:solidFill>
              </a:uFill>
              <a:latin typeface="Arial"/>
            </a:endParaRPr>
          </a:p>
        </p:txBody>
      </p:sp>
      <p:sp>
        <p:nvSpPr>
          <p:cNvPr id="36" name="CustomShape 5">
            <a:extLst>
              <a:ext uri="{FF2B5EF4-FFF2-40B4-BE49-F238E27FC236}">
                <a16:creationId xmlns:a16="http://schemas.microsoft.com/office/drawing/2014/main" id="{24560401-AF5C-4DF9-8218-0185E1340816}"/>
              </a:ext>
            </a:extLst>
          </p:cNvPr>
          <p:cNvSpPr/>
          <p:nvPr/>
        </p:nvSpPr>
        <p:spPr>
          <a:xfrm>
            <a:off x="527399" y="1272240"/>
            <a:ext cx="9448808"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pc="-1">
                <a:solidFill>
                  <a:srgbClr val="000000"/>
                </a:solidFill>
                <a:uFill>
                  <a:solidFill>
                    <a:srgbClr val="FFFFFF"/>
                  </a:solidFill>
                </a:uFill>
                <a:latin typeface="Roboto Light"/>
                <a:ea typeface="Roboto Light"/>
              </a:rPr>
              <a:t>Regulamento Técnico Segurança Contra Incêndio em Edifícios</a:t>
            </a:r>
          </a:p>
        </p:txBody>
      </p:sp>
      <p:pic>
        <p:nvPicPr>
          <p:cNvPr id="1027" name="Picture 3"/>
          <p:cNvPicPr>
            <a:picLocks noChangeAspect="1" noChangeArrowheads="1"/>
          </p:cNvPicPr>
          <p:nvPr/>
        </p:nvPicPr>
        <p:blipFill>
          <a:blip r:embed="rId4" cstate="print"/>
          <a:srcRect/>
          <a:stretch>
            <a:fillRect/>
          </a:stretch>
        </p:blipFill>
        <p:spPr bwMode="auto">
          <a:xfrm>
            <a:off x="412686" y="2979989"/>
            <a:ext cx="11338331" cy="1630909"/>
          </a:xfrm>
          <a:prstGeom prst="rect">
            <a:avLst/>
          </a:prstGeom>
          <a:noFill/>
          <a:ln w="9525">
            <a:noFill/>
            <a:miter lim="800000"/>
            <a:headEnd/>
            <a:tailEnd/>
          </a:ln>
        </p:spPr>
      </p:pic>
      <p:sp>
        <p:nvSpPr>
          <p:cNvPr id="3" name="CustomShape 2">
            <a:extLst>
              <a:ext uri="{FF2B5EF4-FFF2-40B4-BE49-F238E27FC236}">
                <a16:creationId xmlns:a16="http://schemas.microsoft.com/office/drawing/2014/main" id="{2D93F8EA-29C2-2A90-18DC-B149C162A506}"/>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81917374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ustomShape 2"/>
          <p:cNvSpPr/>
          <p:nvPr/>
        </p:nvSpPr>
        <p:spPr>
          <a:xfrm>
            <a:off x="443880" y="247680"/>
            <a:ext cx="8030160" cy="9554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dirty="0" err="1">
                <a:solidFill>
                  <a:srgbClr val="000000"/>
                </a:solidFill>
                <a:uFill>
                  <a:solidFill>
                    <a:srgbClr val="FFFFFF"/>
                  </a:solidFill>
                </a:uFill>
                <a:latin typeface="Roboto Medium"/>
                <a:ea typeface="Roboto Medium"/>
              </a:rPr>
              <a:t>European</a:t>
            </a:r>
            <a:r>
              <a:rPr lang="pt-PT" sz="2800" b="0" strike="noStrike" cap="all" spc="-1" dirty="0">
                <a:solidFill>
                  <a:srgbClr val="000000"/>
                </a:solidFill>
                <a:uFill>
                  <a:solidFill>
                    <a:srgbClr val="FFFFFF"/>
                  </a:solidFill>
                </a:uFill>
                <a:latin typeface="Roboto Medium"/>
                <a:ea typeface="Roboto Medium"/>
              </a:rPr>
              <a:t> ASSESMENT DOCUMENT</a:t>
            </a:r>
            <a:r>
              <a:rPr lang="pt-PT" sz="2800" cap="all" spc="-1" dirty="0">
                <a:solidFill>
                  <a:srgbClr val="000000"/>
                </a:solidFill>
                <a:uFill>
                  <a:solidFill>
                    <a:srgbClr val="FFFFFF"/>
                  </a:solidFill>
                </a:uFill>
                <a:latin typeface="Roboto Medium"/>
                <a:ea typeface="Roboto Medium"/>
              </a:rPr>
              <a:t> </a:t>
            </a:r>
            <a:endParaRPr lang="pt-PT" sz="1800" b="0" strike="noStrike" spc="-1" dirty="0">
              <a:solidFill>
                <a:srgbClr val="000000"/>
              </a:solidFill>
              <a:uFill>
                <a:solidFill>
                  <a:srgbClr val="FFFFFF"/>
                </a:solidFill>
              </a:uFill>
              <a:latin typeface="Arial"/>
            </a:endParaRPr>
          </a:p>
        </p:txBody>
      </p:sp>
      <p:pic>
        <p:nvPicPr>
          <p:cNvPr id="168" name="Imagem 9"/>
          <p:cNvPicPr/>
          <p:nvPr/>
        </p:nvPicPr>
        <p:blipFill>
          <a:blip r:embed="rId3" cstate="print"/>
          <a:stretch/>
        </p:blipFill>
        <p:spPr>
          <a:xfrm>
            <a:off x="8638560" y="0"/>
            <a:ext cx="3552840" cy="1693800"/>
          </a:xfrm>
          <a:prstGeom prst="rect">
            <a:avLst/>
          </a:prstGeom>
          <a:ln>
            <a:noFill/>
          </a:ln>
        </p:spPr>
      </p:pic>
      <p:sp>
        <p:nvSpPr>
          <p:cNvPr id="170" name="CustomShape 4"/>
          <p:cNvSpPr/>
          <p:nvPr/>
        </p:nvSpPr>
        <p:spPr>
          <a:xfrm>
            <a:off x="452520" y="1587586"/>
            <a:ext cx="7304040" cy="3303388"/>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spcBef>
                <a:spcPts val="1200"/>
              </a:spcBef>
            </a:pPr>
            <a:r>
              <a:rPr lang="pt-PT" sz="1800" b="0" strike="noStrike" spc="-1" dirty="0">
                <a:solidFill>
                  <a:srgbClr val="000000"/>
                </a:solidFill>
                <a:uFill>
                  <a:solidFill>
                    <a:srgbClr val="FFFFFF"/>
                  </a:solidFill>
                </a:uFill>
                <a:latin typeface="Arial"/>
                <a:ea typeface="Arial"/>
              </a:rPr>
              <a:t>Os requisitos exigíveis para a </a:t>
            </a:r>
            <a:r>
              <a:rPr lang="pt-PT" sz="1800" b="1" strike="noStrike" spc="-1" dirty="0">
                <a:solidFill>
                  <a:srgbClr val="000000"/>
                </a:solidFill>
                <a:uFill>
                  <a:solidFill>
                    <a:srgbClr val="FFFFFF"/>
                  </a:solidFill>
                </a:uFill>
                <a:latin typeface="Arial"/>
                <a:ea typeface="Arial"/>
              </a:rPr>
              <a:t>certificação</a:t>
            </a:r>
            <a:r>
              <a:rPr lang="pt-PT" sz="1800" b="0" strike="noStrike" spc="-1" dirty="0">
                <a:solidFill>
                  <a:srgbClr val="000000"/>
                </a:solidFill>
                <a:uFill>
                  <a:solidFill>
                    <a:srgbClr val="FFFFFF"/>
                  </a:solidFill>
                </a:uFill>
                <a:latin typeface="Arial"/>
                <a:ea typeface="Arial"/>
              </a:rPr>
              <a:t> de um sistema ETICS constam do documento </a:t>
            </a:r>
            <a:r>
              <a:rPr lang="pt-PT" b="1" spc="-1" dirty="0">
                <a:solidFill>
                  <a:srgbClr val="000000"/>
                </a:solidFill>
                <a:uFill>
                  <a:solidFill>
                    <a:srgbClr val="FFFFFF"/>
                  </a:solidFill>
                </a:uFill>
                <a:ea typeface="Arial"/>
              </a:rPr>
              <a:t>EAD 040083-00-0404</a:t>
            </a:r>
            <a:r>
              <a:rPr lang="pt-PT" sz="1800" b="0" strike="noStrike" spc="-1" dirty="0">
                <a:solidFill>
                  <a:srgbClr val="000000"/>
                </a:solidFill>
                <a:uFill>
                  <a:solidFill>
                    <a:srgbClr val="FFFFFF"/>
                  </a:solidFill>
                </a:uFill>
                <a:latin typeface="Arial"/>
                <a:ea typeface="Arial"/>
              </a:rPr>
              <a:t>, emitido pela </a:t>
            </a:r>
            <a:r>
              <a:rPr lang="pt-PT" sz="1800" b="1" strike="noStrike" spc="-1" dirty="0">
                <a:solidFill>
                  <a:srgbClr val="000000"/>
                </a:solidFill>
                <a:uFill>
                  <a:solidFill>
                    <a:srgbClr val="FFFFFF"/>
                  </a:solidFill>
                </a:uFill>
                <a:latin typeface="Arial"/>
                <a:ea typeface="Arial"/>
              </a:rPr>
              <a:t>EOTA</a:t>
            </a:r>
            <a:r>
              <a:rPr lang="pt-PT" sz="1800" b="0" strike="noStrike" spc="-1" dirty="0">
                <a:solidFill>
                  <a:srgbClr val="000000"/>
                </a:solidFill>
                <a:uFill>
                  <a:solidFill>
                    <a:srgbClr val="FFFFFF"/>
                  </a:solidFill>
                </a:uFill>
                <a:latin typeface="Arial"/>
                <a:ea typeface="Arial"/>
              </a:rPr>
              <a:t>. </a:t>
            </a:r>
          </a:p>
          <a:p>
            <a:pPr>
              <a:lnSpc>
                <a:spcPct val="100000"/>
              </a:lnSpc>
              <a:spcBef>
                <a:spcPts val="1200"/>
              </a:spcBef>
            </a:pPr>
            <a:r>
              <a:rPr lang="pt-PT" sz="1800" b="0" strike="noStrike" spc="-1" dirty="0">
                <a:solidFill>
                  <a:srgbClr val="000000"/>
                </a:solidFill>
                <a:uFill>
                  <a:solidFill>
                    <a:srgbClr val="FFFFFF"/>
                  </a:solidFill>
                </a:uFill>
                <a:latin typeface="Arial"/>
                <a:ea typeface="Arial"/>
              </a:rPr>
              <a:t>Aspetos a avaliar no âmbito da certificação de um sistema ETICS:</a:t>
            </a:r>
            <a:endParaRPr lang="pt-PT" sz="1800" b="0" strike="noStrike" spc="-1" dirty="0">
              <a:solidFill>
                <a:srgbClr val="000000"/>
              </a:solidFill>
              <a:uFill>
                <a:solidFill>
                  <a:srgbClr val="FFFFFF"/>
                </a:solidFill>
              </a:uFill>
              <a:latin typeface="Arial"/>
            </a:endParaRPr>
          </a:p>
          <a:p>
            <a:pPr>
              <a:lnSpc>
                <a:spcPct val="100000"/>
              </a:lnSpc>
            </a:pPr>
            <a:r>
              <a:rPr lang="pt-PT" sz="1800" b="0" strike="noStrike" spc="-1" dirty="0">
                <a:solidFill>
                  <a:srgbClr val="000000"/>
                </a:solidFill>
                <a:uFill>
                  <a:solidFill>
                    <a:srgbClr val="FFFFFF"/>
                  </a:solidFill>
                </a:uFill>
                <a:latin typeface="Arial"/>
                <a:ea typeface="Arial"/>
              </a:rPr>
              <a:t>•   ER1 – Resistência mecânica e estabilidade;</a:t>
            </a:r>
            <a:endParaRPr lang="pt-PT" sz="1800" b="0" strike="noStrike" spc="-1" dirty="0">
              <a:solidFill>
                <a:srgbClr val="000000"/>
              </a:solidFill>
              <a:uFill>
                <a:solidFill>
                  <a:srgbClr val="FFFFFF"/>
                </a:solidFill>
              </a:uFill>
              <a:latin typeface="Arial"/>
            </a:endParaRPr>
          </a:p>
          <a:p>
            <a:pPr>
              <a:lnSpc>
                <a:spcPct val="100000"/>
              </a:lnSpc>
            </a:pPr>
            <a:r>
              <a:rPr lang="pt-PT" sz="1800" b="0" strike="noStrike" spc="-1" dirty="0">
                <a:solidFill>
                  <a:srgbClr val="000000"/>
                </a:solidFill>
                <a:uFill>
                  <a:solidFill>
                    <a:srgbClr val="FFFFFF"/>
                  </a:solidFill>
                </a:uFill>
                <a:latin typeface="Arial"/>
                <a:ea typeface="Arial"/>
              </a:rPr>
              <a:t>•   ER2 – Segurança contra incêndios;</a:t>
            </a:r>
            <a:endParaRPr lang="pt-PT" sz="1800" b="0" strike="noStrike" spc="-1" dirty="0">
              <a:solidFill>
                <a:srgbClr val="000000"/>
              </a:solidFill>
              <a:uFill>
                <a:solidFill>
                  <a:srgbClr val="FFFFFF"/>
                </a:solidFill>
              </a:uFill>
              <a:latin typeface="Arial"/>
            </a:endParaRPr>
          </a:p>
          <a:p>
            <a:pPr>
              <a:lnSpc>
                <a:spcPct val="100000"/>
              </a:lnSpc>
            </a:pPr>
            <a:r>
              <a:rPr lang="pt-PT" sz="1800" b="0" strike="noStrike" spc="-1" dirty="0">
                <a:solidFill>
                  <a:srgbClr val="000000"/>
                </a:solidFill>
                <a:uFill>
                  <a:solidFill>
                    <a:srgbClr val="FFFFFF"/>
                  </a:solidFill>
                </a:uFill>
                <a:latin typeface="Arial"/>
                <a:ea typeface="Arial"/>
              </a:rPr>
              <a:t>•   ER3 – Higiene, saúde e ambiente;</a:t>
            </a:r>
            <a:endParaRPr lang="pt-PT" sz="1800" b="0" strike="noStrike" spc="-1" dirty="0">
              <a:solidFill>
                <a:srgbClr val="000000"/>
              </a:solidFill>
              <a:uFill>
                <a:solidFill>
                  <a:srgbClr val="FFFFFF"/>
                </a:solidFill>
              </a:uFill>
              <a:latin typeface="Arial"/>
            </a:endParaRPr>
          </a:p>
          <a:p>
            <a:pPr>
              <a:lnSpc>
                <a:spcPct val="100000"/>
              </a:lnSpc>
            </a:pPr>
            <a:r>
              <a:rPr lang="pt-PT" sz="1800" b="0" strike="noStrike" spc="-1" dirty="0">
                <a:solidFill>
                  <a:srgbClr val="000000"/>
                </a:solidFill>
                <a:uFill>
                  <a:solidFill>
                    <a:srgbClr val="FFFFFF"/>
                  </a:solidFill>
                </a:uFill>
                <a:latin typeface="Arial"/>
                <a:ea typeface="Arial"/>
              </a:rPr>
              <a:t>•   ER4 – Segurança na utilização;</a:t>
            </a:r>
            <a:endParaRPr lang="pt-PT" sz="1800" b="0" strike="noStrike" spc="-1" dirty="0">
              <a:solidFill>
                <a:srgbClr val="000000"/>
              </a:solidFill>
              <a:uFill>
                <a:solidFill>
                  <a:srgbClr val="FFFFFF"/>
                </a:solidFill>
              </a:uFill>
              <a:latin typeface="Arial"/>
            </a:endParaRPr>
          </a:p>
          <a:p>
            <a:pPr>
              <a:lnSpc>
                <a:spcPct val="100000"/>
              </a:lnSpc>
            </a:pPr>
            <a:r>
              <a:rPr lang="pt-PT" sz="1800" b="0" strike="noStrike" spc="-1" dirty="0">
                <a:solidFill>
                  <a:srgbClr val="000000"/>
                </a:solidFill>
                <a:uFill>
                  <a:solidFill>
                    <a:srgbClr val="FFFFFF"/>
                  </a:solidFill>
                </a:uFill>
                <a:latin typeface="Arial"/>
                <a:ea typeface="Arial"/>
              </a:rPr>
              <a:t>•   ER5 – Proteção contra o ruído;</a:t>
            </a:r>
            <a:endParaRPr lang="pt-PT" sz="1800" b="0" strike="noStrike" spc="-1" dirty="0">
              <a:solidFill>
                <a:srgbClr val="000000"/>
              </a:solidFill>
              <a:uFill>
                <a:solidFill>
                  <a:srgbClr val="FFFFFF"/>
                </a:solidFill>
              </a:uFill>
              <a:latin typeface="Arial"/>
            </a:endParaRPr>
          </a:p>
          <a:p>
            <a:pPr>
              <a:lnSpc>
                <a:spcPct val="100000"/>
              </a:lnSpc>
            </a:pPr>
            <a:r>
              <a:rPr lang="pt-PT" sz="1800" b="0" strike="noStrike" spc="-1" dirty="0">
                <a:solidFill>
                  <a:srgbClr val="000000"/>
                </a:solidFill>
                <a:uFill>
                  <a:solidFill>
                    <a:srgbClr val="FFFFFF"/>
                  </a:solidFill>
                </a:uFill>
                <a:latin typeface="Arial"/>
                <a:ea typeface="Arial"/>
              </a:rPr>
              <a:t>•   ER6 – Economia de energia e retenção do calor</a:t>
            </a:r>
            <a:endParaRPr lang="pt-PT" sz="1800" b="0" strike="noStrike" spc="-1" dirty="0">
              <a:solidFill>
                <a:srgbClr val="000000"/>
              </a:solidFill>
              <a:uFill>
                <a:solidFill>
                  <a:srgbClr val="FFFFFF"/>
                </a:solidFill>
              </a:uFill>
              <a:latin typeface="Arial"/>
            </a:endParaRPr>
          </a:p>
          <a:p>
            <a:pPr>
              <a:lnSpc>
                <a:spcPct val="100000"/>
              </a:lnSpc>
            </a:pPr>
            <a:r>
              <a:rPr lang="pt-PT" sz="1800" b="0" strike="noStrike" spc="-1" dirty="0">
                <a:solidFill>
                  <a:srgbClr val="000000"/>
                </a:solidFill>
                <a:uFill>
                  <a:solidFill>
                    <a:srgbClr val="FFFFFF"/>
                  </a:solidFill>
                </a:uFill>
                <a:latin typeface="Arial"/>
                <a:ea typeface="Arial"/>
              </a:rPr>
              <a:t>•   ER7 – Aspetos de durabilidade e idoneidade</a:t>
            </a:r>
            <a:endParaRPr lang="pt-PT" sz="1800" b="0" strike="noStrike" spc="-1" dirty="0">
              <a:solidFill>
                <a:srgbClr val="000000"/>
              </a:solidFill>
              <a:uFill>
                <a:solidFill>
                  <a:srgbClr val="FFFFFF"/>
                </a:solidFill>
              </a:uFill>
              <a:latin typeface="Arial"/>
            </a:endParaRPr>
          </a:p>
          <a:p>
            <a:pPr>
              <a:lnSpc>
                <a:spcPct val="100000"/>
              </a:lnSpc>
            </a:pPr>
            <a:endParaRPr lang="pt-PT" sz="1800" b="0" strike="noStrike" spc="-1" dirty="0">
              <a:solidFill>
                <a:srgbClr val="000000"/>
              </a:solidFill>
              <a:uFill>
                <a:solidFill>
                  <a:srgbClr val="FFFFFF"/>
                </a:solidFill>
              </a:uFill>
              <a:latin typeface="Arial"/>
            </a:endParaRPr>
          </a:p>
        </p:txBody>
      </p:sp>
      <p:pic>
        <p:nvPicPr>
          <p:cNvPr id="172" name="Picture 9"/>
          <p:cNvPicPr/>
          <p:nvPr/>
        </p:nvPicPr>
        <p:blipFill>
          <a:blip r:embed="rId4" cstate="print"/>
          <a:stretch/>
        </p:blipFill>
        <p:spPr>
          <a:xfrm>
            <a:off x="6086160" y="3339360"/>
            <a:ext cx="2387880" cy="3186720"/>
          </a:xfrm>
          <a:prstGeom prst="rect">
            <a:avLst/>
          </a:prstGeom>
          <a:ln>
            <a:noFill/>
          </a:ln>
        </p:spPr>
      </p:pic>
      <p:pic>
        <p:nvPicPr>
          <p:cNvPr id="2" name="Imagem 1"/>
          <p:cNvPicPr>
            <a:picLocks noChangeAspect="1"/>
          </p:cNvPicPr>
          <p:nvPr/>
        </p:nvPicPr>
        <p:blipFill>
          <a:blip r:embed="rId5" cstate="print"/>
          <a:stretch>
            <a:fillRect/>
          </a:stretch>
        </p:blipFill>
        <p:spPr>
          <a:xfrm>
            <a:off x="8905304" y="1638394"/>
            <a:ext cx="2869158" cy="4050001"/>
          </a:xfrm>
          <a:prstGeom prst="rect">
            <a:avLst/>
          </a:prstGeom>
          <a:effectLst>
            <a:outerShdw blurRad="50800" dist="38100" dir="2700000" algn="tl" rotWithShape="0">
              <a:prstClr val="black">
                <a:alpha val="40000"/>
              </a:prstClr>
            </a:outerShdw>
          </a:effectLst>
        </p:spPr>
      </p:pic>
      <p:sp>
        <p:nvSpPr>
          <p:cNvPr id="3" name="CustomShape 2">
            <a:extLst>
              <a:ext uri="{FF2B5EF4-FFF2-40B4-BE49-F238E27FC236}">
                <a16:creationId xmlns:a16="http://schemas.microsoft.com/office/drawing/2014/main" id="{9D85A320-6216-9FB5-226D-F4ABC30D0557}"/>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ustomShape 2"/>
          <p:cNvSpPr/>
          <p:nvPr/>
        </p:nvSpPr>
        <p:spPr>
          <a:xfrm>
            <a:off x="443880" y="247680"/>
            <a:ext cx="8030160" cy="9554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dirty="0">
                <a:solidFill>
                  <a:srgbClr val="000000"/>
                </a:solidFill>
                <a:uFill>
                  <a:solidFill>
                    <a:srgbClr val="FFFFFF"/>
                  </a:solidFill>
                </a:uFill>
                <a:latin typeface="Roboto Medium"/>
                <a:ea typeface="Roboto Medium"/>
              </a:rPr>
              <a:t>APFAC informa </a:t>
            </a:r>
            <a:endParaRPr lang="pt-PT" sz="1800" b="0" strike="noStrike" spc="-1" dirty="0">
              <a:solidFill>
                <a:srgbClr val="000000"/>
              </a:solidFill>
              <a:uFill>
                <a:solidFill>
                  <a:srgbClr val="FFFFFF"/>
                </a:solidFill>
              </a:uFill>
              <a:latin typeface="Arial"/>
            </a:endParaRPr>
          </a:p>
        </p:txBody>
      </p:sp>
      <p:pic>
        <p:nvPicPr>
          <p:cNvPr id="168" name="Imagem 9"/>
          <p:cNvPicPr/>
          <p:nvPr/>
        </p:nvPicPr>
        <p:blipFill>
          <a:blip r:embed="rId3" cstate="print"/>
          <a:stretch/>
        </p:blipFill>
        <p:spPr>
          <a:xfrm>
            <a:off x="8638560" y="0"/>
            <a:ext cx="3552840" cy="1693800"/>
          </a:xfrm>
          <a:prstGeom prst="rect">
            <a:avLst/>
          </a:prstGeom>
          <a:ln>
            <a:noFill/>
          </a:ln>
        </p:spPr>
      </p:pic>
      <p:sp>
        <p:nvSpPr>
          <p:cNvPr id="170" name="CustomShape 4"/>
          <p:cNvSpPr/>
          <p:nvPr/>
        </p:nvSpPr>
        <p:spPr>
          <a:xfrm>
            <a:off x="443880" y="2261791"/>
            <a:ext cx="7930636" cy="3180277"/>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285750" indent="-285750">
              <a:spcBef>
                <a:spcPts val="1200"/>
              </a:spcBef>
              <a:buFont typeface="Arial" panose="020B0604020202020204" pitchFamily="34" charset="0"/>
              <a:buChar char="•"/>
            </a:pPr>
            <a:r>
              <a:rPr lang="pt-PT" dirty="0"/>
              <a:t>O prescritor deve </a:t>
            </a:r>
            <a:r>
              <a:rPr lang="pt-PT" b="1" dirty="0"/>
              <a:t>exigir em caderno de encargos que o sistema tenha marcação CE </a:t>
            </a:r>
            <a:r>
              <a:rPr lang="pt-PT" dirty="0"/>
              <a:t>e que deva ser aplicado o kit completo - ETA (</a:t>
            </a:r>
            <a:r>
              <a:rPr lang="pt-PT" dirty="0" err="1"/>
              <a:t>European</a:t>
            </a:r>
            <a:r>
              <a:rPr lang="pt-PT" dirty="0"/>
              <a:t> </a:t>
            </a:r>
            <a:r>
              <a:rPr lang="pt-PT" dirty="0" err="1"/>
              <a:t>Technical</a:t>
            </a:r>
            <a:r>
              <a:rPr lang="pt-PT" dirty="0"/>
              <a:t> </a:t>
            </a:r>
            <a:r>
              <a:rPr lang="pt-PT" dirty="0" err="1"/>
              <a:t>Assessments</a:t>
            </a:r>
            <a:r>
              <a:rPr lang="pt-PT" dirty="0"/>
              <a:t>).</a:t>
            </a:r>
          </a:p>
          <a:p>
            <a:pPr marL="285750" indent="-285750">
              <a:spcBef>
                <a:spcPts val="1200"/>
              </a:spcBef>
              <a:buFont typeface="Arial" panose="020B0604020202020204" pitchFamily="34" charset="0"/>
              <a:buChar char="•"/>
            </a:pPr>
            <a:r>
              <a:rPr lang="pt-PT" dirty="0"/>
              <a:t>Não se podem misturar produtos, não se pode optar por componentes que não tenham sido testados em conjunto!</a:t>
            </a:r>
          </a:p>
          <a:p>
            <a:pPr marL="285750" indent="-285750">
              <a:spcBef>
                <a:spcPts val="1200"/>
              </a:spcBef>
              <a:buFont typeface="Arial" panose="020B0604020202020204" pitchFamily="34" charset="0"/>
              <a:buChar char="•"/>
            </a:pPr>
            <a:r>
              <a:rPr lang="pt-PT" dirty="0"/>
              <a:t>Salvaguardar, que os </a:t>
            </a:r>
            <a:r>
              <a:rPr lang="pt-PT" b="1" dirty="0"/>
              <a:t>produtos tenham o menor impacte ambiental possível</a:t>
            </a:r>
            <a:r>
              <a:rPr lang="pt-PT" dirty="0"/>
              <a:t>. Nesse sentido, a pressão recai sobre o fabricante, que deve ter um conhecimento profundo dos produtos. Portanto, além do fabricante dever ter ETA dos seus sistemas, é recomendável também ter as Declarações Ambientais de Produto (DAP). </a:t>
            </a:r>
          </a:p>
        </p:txBody>
      </p:sp>
      <p:pic>
        <p:nvPicPr>
          <p:cNvPr id="4" name="Imagem 3">
            <a:extLst>
              <a:ext uri="{FF2B5EF4-FFF2-40B4-BE49-F238E27FC236}">
                <a16:creationId xmlns:a16="http://schemas.microsoft.com/office/drawing/2014/main" id="{138E108E-DBFB-2829-A916-8868E1FBD3C2}"/>
              </a:ext>
            </a:extLst>
          </p:cNvPr>
          <p:cNvPicPr>
            <a:picLocks noChangeAspect="1"/>
          </p:cNvPicPr>
          <p:nvPr/>
        </p:nvPicPr>
        <p:blipFill rotWithShape="1">
          <a:blip r:embed="rId4"/>
          <a:srcRect t="1554"/>
          <a:stretch/>
        </p:blipFill>
        <p:spPr>
          <a:xfrm>
            <a:off x="8817796" y="1608907"/>
            <a:ext cx="2930324" cy="3987049"/>
          </a:xfrm>
          <a:prstGeom prst="rect">
            <a:avLst/>
          </a:prstGeom>
        </p:spPr>
      </p:pic>
      <p:sp>
        <p:nvSpPr>
          <p:cNvPr id="3" name="CustomShape 2">
            <a:extLst>
              <a:ext uri="{FF2B5EF4-FFF2-40B4-BE49-F238E27FC236}">
                <a16:creationId xmlns:a16="http://schemas.microsoft.com/office/drawing/2014/main" id="{59811398-9C04-3B0D-AF6A-8B39D9A5E822}"/>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15704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VANTAGENS DO SISTEMA ETICS</a:t>
            </a:r>
            <a:endParaRPr lang="pt-PT" sz="1800" b="0" strike="noStrike" spc="-1">
              <a:solidFill>
                <a:srgbClr val="000000"/>
              </a:solidFill>
              <a:uFill>
                <a:solidFill>
                  <a:srgbClr val="FFFFFF"/>
                </a:solidFill>
              </a:uFill>
              <a:latin typeface="Arial"/>
            </a:endParaRPr>
          </a:p>
        </p:txBody>
      </p:sp>
      <p:pic>
        <p:nvPicPr>
          <p:cNvPr id="181" name="Imagem 9"/>
          <p:cNvPicPr/>
          <p:nvPr/>
        </p:nvPicPr>
        <p:blipFill>
          <a:blip r:embed="rId3" cstate="print"/>
          <a:stretch/>
        </p:blipFill>
        <p:spPr>
          <a:xfrm>
            <a:off x="8638560" y="0"/>
            <a:ext cx="3552840" cy="1693800"/>
          </a:xfrm>
          <a:prstGeom prst="rect">
            <a:avLst/>
          </a:prstGeom>
          <a:ln>
            <a:noFill/>
          </a:ln>
        </p:spPr>
      </p:pic>
      <p:sp>
        <p:nvSpPr>
          <p:cNvPr id="183" name="CustomShape 4"/>
          <p:cNvSpPr/>
          <p:nvPr/>
        </p:nvSpPr>
        <p:spPr>
          <a:xfrm>
            <a:off x="335880" y="3048840"/>
            <a:ext cx="653904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dirty="0">
                <a:solidFill>
                  <a:srgbClr val="000000"/>
                </a:solidFill>
                <a:uFill>
                  <a:solidFill>
                    <a:srgbClr val="FFFFFF"/>
                  </a:solidFill>
                </a:uFill>
                <a:latin typeface="Roboto Light"/>
                <a:ea typeface="Roboto Light"/>
              </a:rPr>
              <a:t>Melhoria do </a:t>
            </a:r>
            <a:r>
              <a:rPr lang="pt-PT" sz="2400" b="1" strike="noStrike" spc="-1" dirty="0">
                <a:solidFill>
                  <a:srgbClr val="ED7D31"/>
                </a:solidFill>
                <a:uFill>
                  <a:solidFill>
                    <a:srgbClr val="FFFFFF"/>
                  </a:solidFill>
                </a:uFill>
                <a:latin typeface="Roboto Light"/>
                <a:ea typeface="Roboto Light"/>
              </a:rPr>
              <a:t>conforto térmico </a:t>
            </a:r>
            <a:r>
              <a:rPr lang="pt-PT" sz="2400" b="1" strike="noStrike" spc="-1" dirty="0">
                <a:solidFill>
                  <a:srgbClr val="000000"/>
                </a:solidFill>
                <a:uFill>
                  <a:solidFill>
                    <a:srgbClr val="FFFFFF"/>
                  </a:solidFill>
                </a:uFill>
                <a:latin typeface="Roboto Light"/>
                <a:ea typeface="Roboto Light"/>
              </a:rPr>
              <a:t>no inverno e no verão.</a:t>
            </a:r>
            <a:endParaRPr lang="pt-PT" sz="1800" b="0" strike="noStrike" spc="-1" dirty="0">
              <a:solidFill>
                <a:srgbClr val="000000"/>
              </a:solidFill>
              <a:uFill>
                <a:solidFill>
                  <a:srgbClr val="FFFFFF"/>
                </a:solidFill>
              </a:uFill>
              <a:latin typeface="Arial"/>
            </a:endParaRPr>
          </a:p>
        </p:txBody>
      </p:sp>
      <p:pic>
        <p:nvPicPr>
          <p:cNvPr id="184" name="Picture 4"/>
          <p:cNvPicPr/>
          <p:nvPr/>
        </p:nvPicPr>
        <p:blipFill>
          <a:blip r:embed="rId4" cstate="print"/>
          <a:srcRect t="16581" b="11623"/>
          <a:stretch/>
        </p:blipFill>
        <p:spPr>
          <a:xfrm>
            <a:off x="7223040" y="1388520"/>
            <a:ext cx="4358880" cy="4830120"/>
          </a:xfrm>
          <a:prstGeom prst="rect">
            <a:avLst/>
          </a:prstGeom>
          <a:ln>
            <a:noFill/>
          </a:ln>
        </p:spPr>
      </p:pic>
      <p:sp>
        <p:nvSpPr>
          <p:cNvPr id="3" name="CustomShape 2">
            <a:extLst>
              <a:ext uri="{FF2B5EF4-FFF2-40B4-BE49-F238E27FC236}">
                <a16:creationId xmlns:a16="http://schemas.microsoft.com/office/drawing/2014/main" id="{F8931196-2C34-8187-8F2F-DB3CC060191A}"/>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VANTAGENS DO SISTEMA ETICS</a:t>
            </a:r>
            <a:endParaRPr lang="pt-PT" sz="1800" b="0" strike="noStrike" spc="-1">
              <a:solidFill>
                <a:srgbClr val="000000"/>
              </a:solidFill>
              <a:uFill>
                <a:solidFill>
                  <a:srgbClr val="FFFFFF"/>
                </a:solidFill>
              </a:uFill>
              <a:latin typeface="Arial"/>
            </a:endParaRPr>
          </a:p>
        </p:txBody>
      </p:sp>
      <p:pic>
        <p:nvPicPr>
          <p:cNvPr id="187" name="Imagem 9"/>
          <p:cNvPicPr/>
          <p:nvPr/>
        </p:nvPicPr>
        <p:blipFill>
          <a:blip r:embed="rId3" cstate="print"/>
          <a:stretch/>
        </p:blipFill>
        <p:spPr>
          <a:xfrm>
            <a:off x="8638560" y="0"/>
            <a:ext cx="3552840" cy="1693800"/>
          </a:xfrm>
          <a:prstGeom prst="rect">
            <a:avLst/>
          </a:prstGeom>
          <a:ln>
            <a:noFill/>
          </a:ln>
        </p:spPr>
      </p:pic>
      <p:sp>
        <p:nvSpPr>
          <p:cNvPr id="189" name="CustomShape 4"/>
          <p:cNvSpPr/>
          <p:nvPr/>
        </p:nvSpPr>
        <p:spPr>
          <a:xfrm>
            <a:off x="520920" y="1768320"/>
            <a:ext cx="6539040" cy="118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dirty="0">
                <a:solidFill>
                  <a:srgbClr val="000000"/>
                </a:solidFill>
                <a:uFill>
                  <a:solidFill>
                    <a:srgbClr val="FFFFFF"/>
                  </a:solidFill>
                </a:uFill>
                <a:latin typeface="Roboto Light"/>
                <a:ea typeface="Roboto Light"/>
              </a:rPr>
              <a:t>Eliminação de </a:t>
            </a:r>
            <a:r>
              <a:rPr lang="pt-PT" sz="2400" b="1" strike="noStrike" spc="-1" dirty="0">
                <a:solidFill>
                  <a:srgbClr val="ED7D31"/>
                </a:solidFill>
                <a:uFill>
                  <a:solidFill>
                    <a:srgbClr val="FFFFFF"/>
                  </a:solidFill>
                </a:uFill>
                <a:latin typeface="Roboto Light"/>
                <a:ea typeface="Roboto Light"/>
              </a:rPr>
              <a:t>pontes térmicas </a:t>
            </a:r>
            <a:r>
              <a:rPr lang="pt-PT" sz="2400" b="1" strike="noStrike" spc="-1" dirty="0">
                <a:solidFill>
                  <a:srgbClr val="000000"/>
                </a:solidFill>
                <a:uFill>
                  <a:solidFill>
                    <a:srgbClr val="FFFFFF"/>
                  </a:solidFill>
                </a:uFill>
                <a:latin typeface="Roboto Light"/>
                <a:ea typeface="Roboto Light"/>
              </a:rPr>
              <a:t>e redução do risco de </a:t>
            </a:r>
            <a:r>
              <a:rPr lang="pt-PT" sz="2400" b="1" strike="noStrike" spc="-1" dirty="0">
                <a:solidFill>
                  <a:srgbClr val="ED7D31"/>
                </a:solidFill>
                <a:uFill>
                  <a:solidFill>
                    <a:srgbClr val="FFFFFF"/>
                  </a:solidFill>
                </a:uFill>
                <a:latin typeface="Roboto Light"/>
                <a:ea typeface="Roboto Light"/>
              </a:rPr>
              <a:t>condensações interiores.</a:t>
            </a:r>
            <a:endParaRPr lang="pt-PT" sz="1800" b="0" strike="noStrike" spc="-1" dirty="0">
              <a:solidFill>
                <a:srgbClr val="000000"/>
              </a:solidFill>
              <a:uFill>
                <a:solidFill>
                  <a:srgbClr val="FFFFFF"/>
                </a:solidFill>
              </a:uFill>
              <a:latin typeface="Arial"/>
            </a:endParaRPr>
          </a:p>
        </p:txBody>
      </p:sp>
      <p:pic>
        <p:nvPicPr>
          <p:cNvPr id="190" name="Imagem 1"/>
          <p:cNvPicPr/>
          <p:nvPr/>
        </p:nvPicPr>
        <p:blipFill>
          <a:blip r:embed="rId4" cstate="print"/>
          <a:stretch/>
        </p:blipFill>
        <p:spPr>
          <a:xfrm>
            <a:off x="7149412" y="1391299"/>
            <a:ext cx="4699080" cy="5062680"/>
          </a:xfrm>
          <a:prstGeom prst="rect">
            <a:avLst/>
          </a:prstGeom>
          <a:ln>
            <a:noFill/>
          </a:ln>
        </p:spPr>
      </p:pic>
      <p:pic>
        <p:nvPicPr>
          <p:cNvPr id="8" name="Picture 3"/>
          <p:cNvPicPr/>
          <p:nvPr/>
        </p:nvPicPr>
        <p:blipFill>
          <a:blip r:embed="rId5" cstate="print"/>
          <a:stretch/>
        </p:blipFill>
        <p:spPr>
          <a:xfrm>
            <a:off x="443880" y="3234960"/>
            <a:ext cx="6357960" cy="2391840"/>
          </a:xfrm>
          <a:prstGeom prst="rect">
            <a:avLst/>
          </a:prstGeom>
          <a:ln>
            <a:noFill/>
          </a:ln>
        </p:spPr>
      </p:pic>
      <p:sp>
        <p:nvSpPr>
          <p:cNvPr id="3" name="CustomShape 2">
            <a:extLst>
              <a:ext uri="{FF2B5EF4-FFF2-40B4-BE49-F238E27FC236}">
                <a16:creationId xmlns:a16="http://schemas.microsoft.com/office/drawing/2014/main" id="{37A3D3C7-29B0-C1D7-BDC4-C0BA403F92F5}"/>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stomShape 1"/>
          <p:cNvSpPr/>
          <p:nvPr/>
        </p:nvSpPr>
        <p:spPr>
          <a:xfrm>
            <a:off x="81000" y="648072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nSpc>
                <a:spcPct val="100000"/>
              </a:lnSpc>
            </a:pPr>
            <a:r>
              <a:rPr lang="pt-PT" sz="989" b="0" strike="noStrike" spc="-1">
                <a:solidFill>
                  <a:srgbClr val="000000"/>
                </a:solidFill>
                <a:uFill>
                  <a:solidFill>
                    <a:srgbClr val="FFFFFF"/>
                  </a:solidFill>
                </a:uFill>
                <a:latin typeface="Roboto Light"/>
                <a:ea typeface="Roboto Light"/>
              </a:rPr>
              <a:t>dd.mm.aaaa</a:t>
            </a:r>
            <a:endParaRPr lang="pt-PT" sz="1800" b="0" strike="noStrike" spc="-1">
              <a:solidFill>
                <a:srgbClr val="000000"/>
              </a:solidFill>
              <a:uFill>
                <a:solidFill>
                  <a:srgbClr val="FFFFFF"/>
                </a:solidFill>
              </a:uFill>
              <a:latin typeface="Arial"/>
            </a:endParaRPr>
          </a:p>
        </p:txBody>
      </p:sp>
      <p:sp>
        <p:nvSpPr>
          <p:cNvPr id="46" name="CustomShape 2"/>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
        <p:nvSpPr>
          <p:cNvPr id="47" name="CustomShape 3"/>
          <p:cNvSpPr/>
          <p:nvPr/>
        </p:nvSpPr>
        <p:spPr>
          <a:xfrm>
            <a:off x="1212840" y="1921680"/>
            <a:ext cx="9779040" cy="7117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r">
              <a:lnSpc>
                <a:spcPct val="100000"/>
              </a:lnSpc>
            </a:pPr>
            <a:r>
              <a:rPr lang="pt-PT" sz="4000" b="0" strike="noStrike" cap="all" spc="-1">
                <a:solidFill>
                  <a:srgbClr val="000000"/>
                </a:solidFill>
                <a:uFill>
                  <a:solidFill>
                    <a:srgbClr val="FFFFFF"/>
                  </a:solidFill>
                </a:uFill>
                <a:latin typeface="Roboto Medium"/>
                <a:ea typeface="Roboto Medium"/>
              </a:rPr>
              <a:t>agenda</a:t>
            </a:r>
            <a:endParaRPr lang="pt-PT" sz="1800" b="0" strike="noStrike" spc="-1">
              <a:solidFill>
                <a:srgbClr val="000000"/>
              </a:solidFill>
              <a:uFill>
                <a:solidFill>
                  <a:srgbClr val="FFFFFF"/>
                </a:solidFill>
              </a:uFill>
              <a:latin typeface="Arial"/>
            </a:endParaRPr>
          </a:p>
        </p:txBody>
      </p:sp>
      <p:pic>
        <p:nvPicPr>
          <p:cNvPr id="48" name="Imagem 7"/>
          <p:cNvPicPr/>
          <p:nvPr/>
        </p:nvPicPr>
        <p:blipFill>
          <a:blip r:embed="rId3" cstate="print"/>
          <a:srcRect l="7230" t="24161" r="8018" b="11612"/>
          <a:stretch/>
        </p:blipFill>
        <p:spPr>
          <a:xfrm>
            <a:off x="-83520" y="3063240"/>
            <a:ext cx="5032080" cy="4091400"/>
          </a:xfrm>
          <a:prstGeom prst="rect">
            <a:avLst/>
          </a:prstGeom>
          <a:ln>
            <a:noFill/>
          </a:ln>
        </p:spPr>
      </p:pic>
      <p:pic>
        <p:nvPicPr>
          <p:cNvPr id="49" name="Imagem 9"/>
          <p:cNvPicPr/>
          <p:nvPr/>
        </p:nvPicPr>
        <p:blipFill>
          <a:blip r:embed="rId4" cstate="print"/>
          <a:stretch/>
        </p:blipFill>
        <p:spPr>
          <a:xfrm>
            <a:off x="8638560" y="0"/>
            <a:ext cx="3552840" cy="1693800"/>
          </a:xfrm>
          <a:prstGeom prst="rect">
            <a:avLst/>
          </a:prstGeom>
          <a:ln>
            <a:noFill/>
          </a:ln>
        </p:spPr>
      </p:pic>
      <p:sp>
        <p:nvSpPr>
          <p:cNvPr id="50" name="CustomShape 4"/>
          <p:cNvSpPr/>
          <p:nvPr/>
        </p:nvSpPr>
        <p:spPr>
          <a:xfrm>
            <a:off x="5112327" y="3063240"/>
            <a:ext cx="6886473" cy="2340033"/>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lstStyle/>
          <a:p>
            <a:pPr marL="343080" indent="-342720">
              <a:lnSpc>
                <a:spcPct val="150000"/>
              </a:lnSpc>
              <a:buClr>
                <a:srgbClr val="000000"/>
              </a:buClr>
              <a:buFont typeface="Wingdings" panose="05000000000000000000" pitchFamily="2" charset="2"/>
              <a:buChar char="§"/>
            </a:pPr>
            <a:r>
              <a:rPr lang="pt-PT" sz="1800" b="0" strike="noStrike" spc="-1" dirty="0">
                <a:solidFill>
                  <a:srgbClr val="000000"/>
                </a:solidFill>
                <a:uFill>
                  <a:solidFill>
                    <a:srgbClr val="FFFFFF"/>
                  </a:solidFill>
                </a:uFill>
                <a:latin typeface="Roboto Light"/>
                <a:ea typeface="Roboto Light"/>
              </a:rPr>
              <a:t>Manual ETICS APFAC</a:t>
            </a:r>
          </a:p>
          <a:p>
            <a:pPr marL="343080" indent="-342720">
              <a:lnSpc>
                <a:spcPct val="150000"/>
              </a:lnSpc>
              <a:buClr>
                <a:srgbClr val="000000"/>
              </a:buClr>
              <a:buFont typeface="Wingdings" panose="05000000000000000000" pitchFamily="2" charset="2"/>
              <a:buChar char="§"/>
            </a:pPr>
            <a:r>
              <a:rPr lang="pt-PT" sz="1800" b="0" strike="noStrike" spc="-1" dirty="0">
                <a:solidFill>
                  <a:srgbClr val="000000"/>
                </a:solidFill>
                <a:uFill>
                  <a:solidFill>
                    <a:srgbClr val="FFFFFF"/>
                  </a:solidFill>
                </a:uFill>
                <a:latin typeface="Roboto Light"/>
                <a:ea typeface="Roboto Light"/>
              </a:rPr>
              <a:t>Introdução – conceito ETICS</a:t>
            </a:r>
            <a:endParaRPr lang="pt-PT" sz="1800" b="0" strike="noStrike" spc="-1" dirty="0">
              <a:solidFill>
                <a:srgbClr val="000000"/>
              </a:solidFill>
              <a:uFill>
                <a:solidFill>
                  <a:srgbClr val="FFFFFF"/>
                </a:solidFill>
              </a:uFill>
              <a:latin typeface="Arial"/>
            </a:endParaRPr>
          </a:p>
          <a:p>
            <a:pPr marL="343080" indent="-342720">
              <a:lnSpc>
                <a:spcPct val="150000"/>
              </a:lnSpc>
              <a:buClr>
                <a:srgbClr val="000000"/>
              </a:buClr>
              <a:buFont typeface="Wingdings" panose="05000000000000000000" pitchFamily="2" charset="2"/>
              <a:buChar char="§"/>
            </a:pPr>
            <a:r>
              <a:rPr lang="pt-PT" sz="1800" b="0" strike="noStrike" spc="-1" dirty="0">
                <a:solidFill>
                  <a:srgbClr val="000000"/>
                </a:solidFill>
                <a:uFill>
                  <a:solidFill>
                    <a:srgbClr val="FFFFFF"/>
                  </a:solidFill>
                </a:uFill>
                <a:latin typeface="Roboto Light"/>
                <a:ea typeface="Roboto Light"/>
              </a:rPr>
              <a:t>Enquadramento Técnico e Vantagens do sistema ETICS</a:t>
            </a:r>
          </a:p>
          <a:p>
            <a:pPr marL="343080" indent="-342720">
              <a:lnSpc>
                <a:spcPct val="150000"/>
              </a:lnSpc>
              <a:buClr>
                <a:srgbClr val="000000"/>
              </a:buClr>
              <a:buFont typeface="Wingdings" panose="05000000000000000000" pitchFamily="2" charset="2"/>
              <a:buChar char="§"/>
            </a:pPr>
            <a:r>
              <a:rPr lang="pt-PT" spc="-1" dirty="0">
                <a:solidFill>
                  <a:srgbClr val="000000"/>
                </a:solidFill>
                <a:uFill>
                  <a:solidFill>
                    <a:srgbClr val="FFFFFF"/>
                  </a:solidFill>
                </a:uFill>
                <a:latin typeface="Roboto Light"/>
                <a:ea typeface="Roboto Light"/>
              </a:rPr>
              <a:t>Procedimentos de aplicação de sistemas ETICS</a:t>
            </a:r>
            <a:endParaRPr lang="pt-PT" sz="1800" b="0" strike="noStrike" spc="-1" dirty="0">
              <a:solidFill>
                <a:srgbClr val="000000"/>
              </a:solidFill>
              <a:uFill>
                <a:solidFill>
                  <a:srgbClr val="FFFFFF"/>
                </a:solidFill>
              </a:uFill>
              <a:latin typeface="Arial"/>
            </a:endParaRPr>
          </a:p>
          <a:p>
            <a:pPr marL="343080" indent="-342720">
              <a:lnSpc>
                <a:spcPct val="150000"/>
              </a:lnSpc>
              <a:buClr>
                <a:srgbClr val="000000"/>
              </a:buClr>
              <a:buFont typeface="Wingdings" panose="05000000000000000000" pitchFamily="2" charset="2"/>
              <a:buChar char="§"/>
            </a:pPr>
            <a:r>
              <a:rPr lang="pt-PT" sz="1800" b="0" strike="noStrike" spc="-1" dirty="0">
                <a:solidFill>
                  <a:srgbClr val="000000"/>
                </a:solidFill>
                <a:uFill>
                  <a:solidFill>
                    <a:srgbClr val="FFFFFF"/>
                  </a:solidFill>
                </a:uFill>
                <a:latin typeface="Roboto Light"/>
                <a:ea typeface="Roboto Light"/>
              </a:rPr>
              <a:t>Controlo e aceitação dos trabalhos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VANTAGENS DO SISTEMA ETICS</a:t>
            </a:r>
            <a:endParaRPr lang="pt-PT" sz="1800" b="0" strike="noStrike" spc="-1">
              <a:solidFill>
                <a:srgbClr val="000000"/>
              </a:solidFill>
              <a:uFill>
                <a:solidFill>
                  <a:srgbClr val="FFFFFF"/>
                </a:solidFill>
              </a:uFill>
              <a:latin typeface="Arial"/>
            </a:endParaRPr>
          </a:p>
        </p:txBody>
      </p:sp>
      <p:pic>
        <p:nvPicPr>
          <p:cNvPr id="193" name="Imagem 9"/>
          <p:cNvPicPr/>
          <p:nvPr/>
        </p:nvPicPr>
        <p:blipFill>
          <a:blip r:embed="rId3" cstate="print"/>
          <a:stretch/>
        </p:blipFill>
        <p:spPr>
          <a:xfrm>
            <a:off x="8638560" y="0"/>
            <a:ext cx="3552840" cy="1693800"/>
          </a:xfrm>
          <a:prstGeom prst="rect">
            <a:avLst/>
          </a:prstGeom>
          <a:ln>
            <a:noFill/>
          </a:ln>
        </p:spPr>
      </p:pic>
      <p:sp>
        <p:nvSpPr>
          <p:cNvPr id="195" name="CustomShape 4"/>
          <p:cNvSpPr/>
          <p:nvPr/>
        </p:nvSpPr>
        <p:spPr>
          <a:xfrm>
            <a:off x="335880" y="3048840"/>
            <a:ext cx="653904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dirty="0">
                <a:solidFill>
                  <a:srgbClr val="000000"/>
                </a:solidFill>
                <a:uFill>
                  <a:solidFill>
                    <a:srgbClr val="FFFFFF"/>
                  </a:solidFill>
                </a:uFill>
                <a:latin typeface="Roboto Light"/>
                <a:ea typeface="Roboto Light"/>
              </a:rPr>
              <a:t>Potenciar a utilização da </a:t>
            </a:r>
            <a:r>
              <a:rPr lang="pt-PT" sz="2400" b="1" strike="noStrike" spc="-1" dirty="0">
                <a:solidFill>
                  <a:srgbClr val="ED7D31"/>
                </a:solidFill>
                <a:uFill>
                  <a:solidFill>
                    <a:srgbClr val="FFFFFF"/>
                  </a:solidFill>
                </a:uFill>
                <a:latin typeface="Roboto Light"/>
                <a:ea typeface="Roboto Light"/>
              </a:rPr>
              <a:t>inércia térmica </a:t>
            </a:r>
            <a:r>
              <a:rPr lang="pt-PT" sz="2400" b="1" strike="noStrike" spc="-1" dirty="0">
                <a:solidFill>
                  <a:srgbClr val="000000"/>
                </a:solidFill>
                <a:uFill>
                  <a:solidFill>
                    <a:srgbClr val="FFFFFF"/>
                  </a:solidFill>
                </a:uFill>
                <a:latin typeface="Roboto Light"/>
                <a:ea typeface="Roboto Light"/>
              </a:rPr>
              <a:t>dos edifícios.</a:t>
            </a:r>
            <a:endParaRPr lang="pt-PT" sz="1800" b="0" strike="noStrike" spc="-1" dirty="0">
              <a:solidFill>
                <a:srgbClr val="000000"/>
              </a:solidFill>
              <a:uFill>
                <a:solidFill>
                  <a:srgbClr val="FFFFFF"/>
                </a:solidFill>
              </a:uFill>
              <a:latin typeface="Arial"/>
            </a:endParaRPr>
          </a:p>
        </p:txBody>
      </p:sp>
      <p:pic>
        <p:nvPicPr>
          <p:cNvPr id="196" name="Imagem 2"/>
          <p:cNvPicPr/>
          <p:nvPr/>
        </p:nvPicPr>
        <p:blipFill>
          <a:blip r:embed="rId4" cstate="print"/>
          <a:stretch/>
        </p:blipFill>
        <p:spPr>
          <a:xfrm>
            <a:off x="6409440" y="2064600"/>
            <a:ext cx="5711400" cy="3853800"/>
          </a:xfrm>
          <a:prstGeom prst="rect">
            <a:avLst/>
          </a:prstGeom>
          <a:ln>
            <a:noFill/>
          </a:ln>
        </p:spPr>
      </p:pic>
      <p:sp>
        <p:nvSpPr>
          <p:cNvPr id="3" name="CustomShape 2">
            <a:extLst>
              <a:ext uri="{FF2B5EF4-FFF2-40B4-BE49-F238E27FC236}">
                <a16:creationId xmlns:a16="http://schemas.microsoft.com/office/drawing/2014/main" id="{3E3C4342-F69D-1617-2CEC-F3083F335909}"/>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VANTAGENS DO SISTEMA ETICS</a:t>
            </a:r>
            <a:endParaRPr lang="pt-PT" sz="1800" b="0" strike="noStrike" spc="-1">
              <a:solidFill>
                <a:srgbClr val="000000"/>
              </a:solidFill>
              <a:uFill>
                <a:solidFill>
                  <a:srgbClr val="FFFFFF"/>
                </a:solidFill>
              </a:uFill>
              <a:latin typeface="Arial"/>
            </a:endParaRPr>
          </a:p>
        </p:txBody>
      </p:sp>
      <p:pic>
        <p:nvPicPr>
          <p:cNvPr id="199" name="Imagem 9"/>
          <p:cNvPicPr/>
          <p:nvPr/>
        </p:nvPicPr>
        <p:blipFill>
          <a:blip r:embed="rId3" cstate="print"/>
          <a:stretch/>
        </p:blipFill>
        <p:spPr>
          <a:xfrm>
            <a:off x="8638560" y="0"/>
            <a:ext cx="3552840" cy="1693800"/>
          </a:xfrm>
          <a:prstGeom prst="rect">
            <a:avLst/>
          </a:prstGeom>
          <a:ln>
            <a:noFill/>
          </a:ln>
        </p:spPr>
      </p:pic>
      <p:sp>
        <p:nvSpPr>
          <p:cNvPr id="201" name="CustomShape 4"/>
          <p:cNvSpPr/>
          <p:nvPr/>
        </p:nvSpPr>
        <p:spPr>
          <a:xfrm>
            <a:off x="550205" y="1510560"/>
            <a:ext cx="5420207"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000" b="1" strike="noStrike" spc="-1" dirty="0">
                <a:solidFill>
                  <a:srgbClr val="000000"/>
                </a:solidFill>
                <a:uFill>
                  <a:solidFill>
                    <a:srgbClr val="FFFFFF"/>
                  </a:solidFill>
                </a:uFill>
                <a:latin typeface="Roboto Light"/>
                <a:ea typeface="Roboto Light"/>
              </a:rPr>
              <a:t>Proteção das </a:t>
            </a:r>
            <a:r>
              <a:rPr lang="pt-PT" sz="2000" b="1" strike="noStrike" spc="-1" dirty="0">
                <a:solidFill>
                  <a:srgbClr val="ED7D31"/>
                </a:solidFill>
                <a:uFill>
                  <a:solidFill>
                    <a:srgbClr val="FFFFFF"/>
                  </a:solidFill>
                </a:uFill>
                <a:latin typeface="Roboto Light"/>
                <a:ea typeface="Roboto Light"/>
              </a:rPr>
              <a:t>alvenarias</a:t>
            </a:r>
            <a:r>
              <a:rPr lang="pt-PT" sz="2000" b="1" strike="noStrike" spc="-1" dirty="0">
                <a:solidFill>
                  <a:srgbClr val="000000"/>
                </a:solidFill>
                <a:uFill>
                  <a:solidFill>
                    <a:srgbClr val="FFFFFF"/>
                  </a:solidFill>
                </a:uFill>
                <a:latin typeface="Roboto Light"/>
                <a:ea typeface="Roboto Light"/>
              </a:rPr>
              <a:t> e </a:t>
            </a:r>
            <a:r>
              <a:rPr lang="pt-PT" sz="2000" b="1" strike="noStrike" spc="-1" dirty="0">
                <a:solidFill>
                  <a:srgbClr val="ED7D31"/>
                </a:solidFill>
                <a:uFill>
                  <a:solidFill>
                    <a:srgbClr val="FFFFFF"/>
                  </a:solidFill>
                </a:uFill>
                <a:latin typeface="Roboto Light"/>
                <a:ea typeface="Roboto Light"/>
              </a:rPr>
              <a:t>elementos estruturais</a:t>
            </a:r>
            <a:r>
              <a:rPr lang="pt-PT" sz="2000" b="1" strike="noStrike" spc="-1" dirty="0">
                <a:solidFill>
                  <a:srgbClr val="000000"/>
                </a:solidFill>
                <a:uFill>
                  <a:solidFill>
                    <a:srgbClr val="FFFFFF"/>
                  </a:solidFill>
                </a:uFill>
                <a:latin typeface="Roboto Light"/>
                <a:ea typeface="Roboto Light"/>
              </a:rPr>
              <a:t>.</a:t>
            </a:r>
            <a:endParaRPr lang="pt-PT" sz="1600" b="0" strike="noStrike" spc="-1" dirty="0">
              <a:solidFill>
                <a:srgbClr val="000000"/>
              </a:solidFill>
              <a:uFill>
                <a:solidFill>
                  <a:srgbClr val="FFFFFF"/>
                </a:solidFill>
              </a:uFill>
              <a:latin typeface="Arial"/>
            </a:endParaRPr>
          </a:p>
        </p:txBody>
      </p:sp>
      <p:pic>
        <p:nvPicPr>
          <p:cNvPr id="202" name="Imagem 1"/>
          <p:cNvPicPr/>
          <p:nvPr/>
        </p:nvPicPr>
        <p:blipFill>
          <a:blip r:embed="rId4" cstate="print"/>
          <a:stretch/>
        </p:blipFill>
        <p:spPr>
          <a:xfrm>
            <a:off x="1461586" y="2635763"/>
            <a:ext cx="2255135" cy="3544560"/>
          </a:xfrm>
          <a:prstGeom prst="rect">
            <a:avLst/>
          </a:prstGeom>
          <a:ln>
            <a:noFill/>
          </a:ln>
        </p:spPr>
      </p:pic>
      <p:sp>
        <p:nvSpPr>
          <p:cNvPr id="3" name="CustomShape 2">
            <a:extLst>
              <a:ext uri="{FF2B5EF4-FFF2-40B4-BE49-F238E27FC236}">
                <a16:creationId xmlns:a16="http://schemas.microsoft.com/office/drawing/2014/main" id="{158FA9CF-A39C-D962-FB76-644D1EB7F02F}"/>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
        <p:nvSpPr>
          <p:cNvPr id="207" name="CustomShape 4"/>
          <p:cNvSpPr/>
          <p:nvPr/>
        </p:nvSpPr>
        <p:spPr>
          <a:xfrm>
            <a:off x="5668616" y="1510560"/>
            <a:ext cx="6102387" cy="1918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just">
              <a:lnSpc>
                <a:spcPct val="100000"/>
              </a:lnSpc>
            </a:pPr>
            <a:r>
              <a:rPr lang="pt-PT" sz="2000" b="1" strike="noStrike" spc="-1" dirty="0">
                <a:solidFill>
                  <a:srgbClr val="000000"/>
                </a:solidFill>
                <a:uFill>
                  <a:solidFill>
                    <a:srgbClr val="FFFFFF"/>
                  </a:solidFill>
                </a:uFill>
                <a:latin typeface="Roboto Light"/>
                <a:ea typeface="Roboto Light"/>
              </a:rPr>
              <a:t>Diminuição da </a:t>
            </a:r>
            <a:r>
              <a:rPr lang="pt-PT" sz="2000" b="1" strike="noStrike" spc="-1" dirty="0">
                <a:solidFill>
                  <a:srgbClr val="ED7D31"/>
                </a:solidFill>
                <a:uFill>
                  <a:solidFill>
                    <a:srgbClr val="FFFFFF"/>
                  </a:solidFill>
                </a:uFill>
                <a:latin typeface="Roboto Light"/>
                <a:ea typeface="Roboto Light"/>
              </a:rPr>
              <a:t>espessura</a:t>
            </a:r>
            <a:r>
              <a:rPr lang="pt-PT" sz="2000" b="1" strike="noStrike" spc="-1" dirty="0">
                <a:solidFill>
                  <a:srgbClr val="000000"/>
                </a:solidFill>
                <a:uFill>
                  <a:solidFill>
                    <a:srgbClr val="FFFFFF"/>
                  </a:solidFill>
                </a:uFill>
                <a:latin typeface="Roboto Light"/>
                <a:ea typeface="Roboto Light"/>
              </a:rPr>
              <a:t> das paredes exteriores aumentando a área habitável e redução do </a:t>
            </a:r>
            <a:r>
              <a:rPr lang="pt-PT" sz="2000" b="1" strike="noStrike" spc="-1" dirty="0">
                <a:solidFill>
                  <a:srgbClr val="ED7D31"/>
                </a:solidFill>
                <a:uFill>
                  <a:solidFill>
                    <a:srgbClr val="FFFFFF"/>
                  </a:solidFill>
                </a:uFill>
                <a:latin typeface="Roboto Light"/>
                <a:ea typeface="Roboto Light"/>
              </a:rPr>
              <a:t>peso das paredes</a:t>
            </a:r>
            <a:r>
              <a:rPr lang="pt-PT" sz="2000" b="1" strike="noStrike" spc="-1" dirty="0">
                <a:solidFill>
                  <a:srgbClr val="000000"/>
                </a:solidFill>
                <a:uFill>
                  <a:solidFill>
                    <a:srgbClr val="FFFFFF"/>
                  </a:solidFill>
                </a:uFill>
                <a:latin typeface="Roboto Light"/>
                <a:ea typeface="Roboto Light"/>
              </a:rPr>
              <a:t> e das cargas permanentes sobre a estrutura.</a:t>
            </a:r>
            <a:endParaRPr lang="pt-PT" sz="1600" b="0" strike="noStrike" spc="-1" dirty="0">
              <a:solidFill>
                <a:srgbClr val="000000"/>
              </a:solidFill>
              <a:uFill>
                <a:solidFill>
                  <a:srgbClr val="FFFFFF"/>
                </a:solidFill>
              </a:uFill>
              <a:latin typeface="Arial"/>
            </a:endParaRPr>
          </a:p>
        </p:txBody>
      </p:sp>
      <p:pic>
        <p:nvPicPr>
          <p:cNvPr id="208" name="Imagem 2"/>
          <p:cNvPicPr/>
          <p:nvPr/>
        </p:nvPicPr>
        <p:blipFill>
          <a:blip r:embed="rId5" cstate="print"/>
          <a:srcRect b="8595"/>
          <a:stretch/>
        </p:blipFill>
        <p:spPr>
          <a:xfrm>
            <a:off x="6442629" y="2635763"/>
            <a:ext cx="4554360" cy="3761077"/>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VANTAGENS DO SISTEMA ETICS</a:t>
            </a:r>
            <a:endParaRPr lang="pt-PT" sz="1800" b="0" strike="noStrike" spc="-1">
              <a:solidFill>
                <a:srgbClr val="000000"/>
              </a:solidFill>
              <a:uFill>
                <a:solidFill>
                  <a:srgbClr val="FFFFFF"/>
                </a:solidFill>
              </a:uFill>
              <a:latin typeface="Arial"/>
            </a:endParaRPr>
          </a:p>
        </p:txBody>
      </p:sp>
      <p:pic>
        <p:nvPicPr>
          <p:cNvPr id="211" name="Imagem 9"/>
          <p:cNvPicPr/>
          <p:nvPr/>
        </p:nvPicPr>
        <p:blipFill>
          <a:blip r:embed="rId3" cstate="print"/>
          <a:stretch/>
        </p:blipFill>
        <p:spPr>
          <a:xfrm>
            <a:off x="8638560" y="0"/>
            <a:ext cx="3552840" cy="1693800"/>
          </a:xfrm>
          <a:prstGeom prst="rect">
            <a:avLst/>
          </a:prstGeom>
          <a:ln>
            <a:noFill/>
          </a:ln>
        </p:spPr>
      </p:pic>
      <p:sp>
        <p:nvSpPr>
          <p:cNvPr id="213" name="CustomShape 4"/>
          <p:cNvSpPr/>
          <p:nvPr/>
        </p:nvSpPr>
        <p:spPr>
          <a:xfrm>
            <a:off x="985844" y="1693800"/>
            <a:ext cx="468709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dirty="0">
                <a:uFill>
                  <a:solidFill>
                    <a:srgbClr val="FFFFFF"/>
                  </a:solidFill>
                </a:uFill>
                <a:latin typeface="Roboto Light"/>
                <a:ea typeface="Roboto Light"/>
              </a:rPr>
              <a:t>Redução de </a:t>
            </a:r>
            <a:r>
              <a:rPr lang="pt-PT" sz="2400" b="1" strike="noStrike" spc="-1" dirty="0">
                <a:solidFill>
                  <a:srgbClr val="ED7D31"/>
                </a:solidFill>
                <a:uFill>
                  <a:solidFill>
                    <a:srgbClr val="FFFFFF"/>
                  </a:solidFill>
                </a:uFill>
                <a:latin typeface="Roboto Light"/>
                <a:ea typeface="Roboto Light"/>
              </a:rPr>
              <a:t>custos energéticos</a:t>
            </a:r>
            <a:endParaRPr lang="pt-PT" sz="1800" b="0" strike="noStrike" spc="-1" dirty="0">
              <a:solidFill>
                <a:srgbClr val="000000"/>
              </a:solidFill>
              <a:uFill>
                <a:solidFill>
                  <a:srgbClr val="FFFFFF"/>
                </a:solidFill>
              </a:uFill>
              <a:latin typeface="Arial"/>
            </a:endParaRPr>
          </a:p>
        </p:txBody>
      </p:sp>
      <p:sp>
        <p:nvSpPr>
          <p:cNvPr id="215" name="CustomShape 5"/>
          <p:cNvSpPr/>
          <p:nvPr/>
        </p:nvSpPr>
        <p:spPr>
          <a:xfrm>
            <a:off x="7123652" y="1693800"/>
            <a:ext cx="3239027"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pc="-1" dirty="0">
                <a:uFill>
                  <a:solidFill>
                    <a:srgbClr val="FFFFFF"/>
                  </a:solidFill>
                </a:uFill>
                <a:latin typeface="Roboto Light"/>
                <a:ea typeface="Roboto Light"/>
              </a:rPr>
              <a:t>Proteger as </a:t>
            </a:r>
            <a:r>
              <a:rPr lang="pt-PT" sz="2400" b="1" spc="-1" dirty="0">
                <a:solidFill>
                  <a:srgbClr val="ED7D31"/>
                </a:solidFill>
                <a:uFill>
                  <a:solidFill>
                    <a:srgbClr val="FFFFFF"/>
                  </a:solidFill>
                </a:uFill>
                <a:latin typeface="Roboto Light"/>
                <a:ea typeface="Roboto Light"/>
              </a:rPr>
              <a:t>paredes da envolvente</a:t>
            </a:r>
            <a:endParaRPr lang="pt-PT" sz="1800" b="0" strike="noStrike" spc="-1" dirty="0">
              <a:solidFill>
                <a:srgbClr val="000000"/>
              </a:solidFill>
              <a:uFill>
                <a:solidFill>
                  <a:srgbClr val="FFFFFF"/>
                </a:solidFill>
              </a:uFill>
              <a:latin typeface="Arial"/>
            </a:endParaRPr>
          </a:p>
        </p:txBody>
      </p:sp>
      <p:sp>
        <p:nvSpPr>
          <p:cNvPr id="3" name="CustomShape 2">
            <a:extLst>
              <a:ext uri="{FF2B5EF4-FFF2-40B4-BE49-F238E27FC236}">
                <a16:creationId xmlns:a16="http://schemas.microsoft.com/office/drawing/2014/main" id="{BFBB133B-A2E8-D974-8FC4-184FDAF3BA4A}"/>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pic>
        <p:nvPicPr>
          <p:cNvPr id="4" name="Imagem 3">
            <a:extLst>
              <a:ext uri="{FF2B5EF4-FFF2-40B4-BE49-F238E27FC236}">
                <a16:creationId xmlns:a16="http://schemas.microsoft.com/office/drawing/2014/main" id="{A1C64572-0477-9F20-41FC-079BCB120C06}"/>
              </a:ext>
            </a:extLst>
          </p:cNvPr>
          <p:cNvPicPr>
            <a:picLocks noChangeAspect="1"/>
          </p:cNvPicPr>
          <p:nvPr/>
        </p:nvPicPr>
        <p:blipFill>
          <a:blip r:embed="rId4"/>
          <a:stretch>
            <a:fillRect/>
          </a:stretch>
        </p:blipFill>
        <p:spPr>
          <a:xfrm>
            <a:off x="6280176" y="2562965"/>
            <a:ext cx="4925980" cy="2547712"/>
          </a:xfrm>
          <a:prstGeom prst="rect">
            <a:avLst/>
          </a:prstGeom>
        </p:spPr>
      </p:pic>
      <p:pic>
        <p:nvPicPr>
          <p:cNvPr id="5" name="Imagem 4">
            <a:extLst>
              <a:ext uri="{FF2B5EF4-FFF2-40B4-BE49-F238E27FC236}">
                <a16:creationId xmlns:a16="http://schemas.microsoft.com/office/drawing/2014/main" id="{83F50702-1408-AF19-90DE-6FCD019D95AC}"/>
              </a:ext>
            </a:extLst>
          </p:cNvPr>
          <p:cNvPicPr>
            <a:picLocks noChangeAspect="1"/>
          </p:cNvPicPr>
          <p:nvPr/>
        </p:nvPicPr>
        <p:blipFill>
          <a:blip r:embed="rId5"/>
          <a:stretch>
            <a:fillRect/>
          </a:stretch>
        </p:blipFill>
        <p:spPr>
          <a:xfrm>
            <a:off x="1540565" y="2565000"/>
            <a:ext cx="3122936" cy="2465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VANTAGENS DO SISTEMA ETICS</a:t>
            </a:r>
            <a:endParaRPr lang="pt-PT" sz="1800" b="0" strike="noStrike" spc="-1">
              <a:solidFill>
                <a:srgbClr val="000000"/>
              </a:solidFill>
              <a:uFill>
                <a:solidFill>
                  <a:srgbClr val="FFFFFF"/>
                </a:solidFill>
              </a:uFill>
              <a:latin typeface="Arial"/>
            </a:endParaRPr>
          </a:p>
        </p:txBody>
      </p:sp>
      <p:pic>
        <p:nvPicPr>
          <p:cNvPr id="219" name="Imagem 9"/>
          <p:cNvPicPr/>
          <p:nvPr/>
        </p:nvPicPr>
        <p:blipFill>
          <a:blip r:embed="rId3" cstate="print"/>
          <a:stretch/>
        </p:blipFill>
        <p:spPr>
          <a:xfrm>
            <a:off x="8638560" y="0"/>
            <a:ext cx="3552840" cy="1693800"/>
          </a:xfrm>
          <a:prstGeom prst="rect">
            <a:avLst/>
          </a:prstGeom>
          <a:ln>
            <a:noFill/>
          </a:ln>
        </p:spPr>
      </p:pic>
      <p:sp>
        <p:nvSpPr>
          <p:cNvPr id="221" name="CustomShape 4"/>
          <p:cNvSpPr/>
          <p:nvPr/>
        </p:nvSpPr>
        <p:spPr>
          <a:xfrm>
            <a:off x="654840" y="2817360"/>
            <a:ext cx="49161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dirty="0">
                <a:solidFill>
                  <a:srgbClr val="000000"/>
                </a:solidFill>
                <a:uFill>
                  <a:solidFill>
                    <a:srgbClr val="FFFFFF"/>
                  </a:solidFill>
                </a:uFill>
                <a:latin typeface="Roboto Light"/>
                <a:ea typeface="Roboto Light"/>
              </a:rPr>
              <a:t>Renovação </a:t>
            </a:r>
            <a:r>
              <a:rPr lang="pt-PT" sz="2400" b="1" strike="noStrike" spc="-1" dirty="0">
                <a:solidFill>
                  <a:srgbClr val="ED7D31"/>
                </a:solidFill>
                <a:uFill>
                  <a:solidFill>
                    <a:srgbClr val="FFFFFF"/>
                  </a:solidFill>
                </a:uFill>
                <a:latin typeface="Roboto Light"/>
                <a:ea typeface="Roboto Light"/>
              </a:rPr>
              <a:t>estética</a:t>
            </a:r>
            <a:endParaRPr lang="pt-PT" sz="1800" b="0" strike="noStrike" spc="-1" dirty="0">
              <a:solidFill>
                <a:srgbClr val="000000"/>
              </a:solidFill>
              <a:uFill>
                <a:solidFill>
                  <a:srgbClr val="FFFFFF"/>
                </a:solidFill>
              </a:uFill>
              <a:latin typeface="Arial"/>
            </a:endParaRPr>
          </a:p>
          <a:p>
            <a:pPr marL="360">
              <a:lnSpc>
                <a:spcPct val="100000"/>
              </a:lnSpc>
            </a:pPr>
            <a:endParaRPr lang="pt-PT" sz="1800" b="0" strike="noStrike" spc="-1" dirty="0">
              <a:solidFill>
                <a:srgbClr val="000000"/>
              </a:solidFill>
              <a:uFill>
                <a:solidFill>
                  <a:srgbClr val="FFFFFF"/>
                </a:solidFill>
              </a:uFill>
              <a:latin typeface="Arial"/>
            </a:endParaRPr>
          </a:p>
          <a:p>
            <a:pPr marL="360">
              <a:lnSpc>
                <a:spcPct val="100000"/>
              </a:lnSpc>
            </a:pPr>
            <a:r>
              <a:rPr lang="pt-PT" sz="2400" b="1" strike="noStrike" spc="-1" dirty="0">
                <a:solidFill>
                  <a:srgbClr val="000000"/>
                </a:solidFill>
                <a:uFill>
                  <a:solidFill>
                    <a:srgbClr val="FFFFFF"/>
                  </a:solidFill>
                </a:uFill>
                <a:latin typeface="Roboto Light"/>
                <a:ea typeface="Roboto Light"/>
              </a:rPr>
              <a:t>Reparação de </a:t>
            </a:r>
            <a:r>
              <a:rPr lang="pt-PT" sz="2400" b="1" strike="noStrike" spc="-1" dirty="0">
                <a:solidFill>
                  <a:srgbClr val="ED7D31"/>
                </a:solidFill>
                <a:uFill>
                  <a:solidFill>
                    <a:srgbClr val="FFFFFF"/>
                  </a:solidFill>
                </a:uFill>
                <a:latin typeface="Roboto Light"/>
                <a:ea typeface="Roboto Light"/>
              </a:rPr>
              <a:t>patologias</a:t>
            </a:r>
            <a:endParaRPr lang="pt-PT" sz="1800" b="0" strike="noStrike" spc="-1" dirty="0">
              <a:solidFill>
                <a:srgbClr val="000000"/>
              </a:solidFill>
              <a:uFill>
                <a:solidFill>
                  <a:srgbClr val="FFFFFF"/>
                </a:solidFill>
              </a:uFill>
              <a:latin typeface="Arial"/>
            </a:endParaRPr>
          </a:p>
        </p:txBody>
      </p:sp>
      <p:sp>
        <p:nvSpPr>
          <p:cNvPr id="3" name="CustomShape 2">
            <a:extLst>
              <a:ext uri="{FF2B5EF4-FFF2-40B4-BE49-F238E27FC236}">
                <a16:creationId xmlns:a16="http://schemas.microsoft.com/office/drawing/2014/main" id="{44ABD056-D2EF-2B50-9F26-0825F01B6A8E}"/>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pic>
        <p:nvPicPr>
          <p:cNvPr id="4" name="Imagem 3">
            <a:extLst>
              <a:ext uri="{FF2B5EF4-FFF2-40B4-BE49-F238E27FC236}">
                <a16:creationId xmlns:a16="http://schemas.microsoft.com/office/drawing/2014/main" id="{7DA41E3B-7EA0-85D8-CC64-E22E37825C6E}"/>
              </a:ext>
            </a:extLst>
          </p:cNvPr>
          <p:cNvPicPr>
            <a:picLocks noChangeAspect="1"/>
          </p:cNvPicPr>
          <p:nvPr/>
        </p:nvPicPr>
        <p:blipFill>
          <a:blip r:embed="rId4"/>
          <a:stretch>
            <a:fillRect/>
          </a:stretch>
        </p:blipFill>
        <p:spPr>
          <a:xfrm>
            <a:off x="4649343" y="1560443"/>
            <a:ext cx="6887817" cy="45918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CustomShape 1"/>
          <p:cNvSpPr/>
          <p:nvPr/>
        </p:nvSpPr>
        <p:spPr>
          <a:xfrm>
            <a:off x="81000" y="648072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nSpc>
                <a:spcPct val="100000"/>
              </a:lnSpc>
            </a:pPr>
            <a:r>
              <a:rPr lang="pt-PT" sz="989" b="0" strike="noStrike" spc="-1">
                <a:solidFill>
                  <a:srgbClr val="000000"/>
                </a:solidFill>
                <a:uFill>
                  <a:solidFill>
                    <a:srgbClr val="FFFFFF"/>
                  </a:solidFill>
                </a:uFill>
                <a:latin typeface="Roboto Light"/>
                <a:ea typeface="Roboto Light"/>
              </a:rPr>
              <a:t>dd.mm.aaaa</a:t>
            </a:r>
            <a:endParaRPr lang="pt-PT" sz="1800" b="0" strike="noStrike" spc="-1">
              <a:solidFill>
                <a:srgbClr val="000000"/>
              </a:solidFill>
              <a:uFill>
                <a:solidFill>
                  <a:srgbClr val="FFFFFF"/>
                </a:solidFill>
              </a:uFill>
              <a:latin typeface="Arial"/>
            </a:endParaRPr>
          </a:p>
        </p:txBody>
      </p:sp>
      <p:sp>
        <p:nvSpPr>
          <p:cNvPr id="224" name="CustomShape 2"/>
          <p:cNvSpPr/>
          <p:nvPr/>
        </p:nvSpPr>
        <p:spPr>
          <a:xfrm>
            <a:off x="1212840" y="1617120"/>
            <a:ext cx="8805803"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marL="716040" indent="-715680" algn="just">
              <a:lnSpc>
                <a:spcPct val="100000"/>
              </a:lnSpc>
            </a:pPr>
            <a:r>
              <a:rPr lang="pt-PT" sz="4000" cap="all" spc="-1" dirty="0">
                <a:solidFill>
                  <a:srgbClr val="000000"/>
                </a:solidFill>
                <a:uFill>
                  <a:solidFill>
                    <a:srgbClr val="FFFFFF"/>
                  </a:solidFill>
                </a:uFill>
                <a:latin typeface="Roboto Medium"/>
                <a:ea typeface="Roboto Medium"/>
              </a:rPr>
              <a:t>Procedimentos de aplicação de sistemas ETICS</a:t>
            </a:r>
          </a:p>
        </p:txBody>
      </p:sp>
      <p:pic>
        <p:nvPicPr>
          <p:cNvPr id="225" name="Imagem 7"/>
          <p:cNvPicPr/>
          <p:nvPr/>
        </p:nvPicPr>
        <p:blipFill>
          <a:blip r:embed="rId3" cstate="print"/>
          <a:srcRect l="7230" t="24161" r="8018" b="11612"/>
          <a:stretch/>
        </p:blipFill>
        <p:spPr>
          <a:xfrm>
            <a:off x="-83520" y="3063240"/>
            <a:ext cx="5032080" cy="4091400"/>
          </a:xfrm>
          <a:prstGeom prst="rect">
            <a:avLst/>
          </a:prstGeom>
          <a:ln>
            <a:noFill/>
          </a:ln>
        </p:spPr>
      </p:pic>
      <p:pic>
        <p:nvPicPr>
          <p:cNvPr id="226" name="Imagem 9"/>
          <p:cNvPicPr/>
          <p:nvPr/>
        </p:nvPicPr>
        <p:blipFill>
          <a:blip r:embed="rId4" cstate="print"/>
          <a:stretch/>
        </p:blipFill>
        <p:spPr>
          <a:xfrm>
            <a:off x="8638560" y="0"/>
            <a:ext cx="3552840" cy="1693800"/>
          </a:xfrm>
          <a:prstGeom prst="rect">
            <a:avLst/>
          </a:prstGeom>
          <a:ln>
            <a:noFill/>
          </a:ln>
        </p:spPr>
      </p:pic>
      <p:sp>
        <p:nvSpPr>
          <p:cNvPr id="3" name="CustomShape 2">
            <a:extLst>
              <a:ext uri="{FF2B5EF4-FFF2-40B4-BE49-F238E27FC236}">
                <a16:creationId xmlns:a16="http://schemas.microsoft.com/office/drawing/2014/main" id="{AA270014-8AC1-C138-0A63-A112CDA75E89}"/>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PROCEDIMENTO DE APLICAÇÃO – preparação do suporte</a:t>
            </a:r>
            <a:endParaRPr lang="pt-PT" sz="1800" b="0" strike="noStrike" spc="-1">
              <a:solidFill>
                <a:srgbClr val="000000"/>
              </a:solidFill>
              <a:uFill>
                <a:solidFill>
                  <a:srgbClr val="FFFFFF"/>
                </a:solidFill>
              </a:uFill>
              <a:latin typeface="Arial"/>
            </a:endParaRPr>
          </a:p>
        </p:txBody>
      </p:sp>
      <p:pic>
        <p:nvPicPr>
          <p:cNvPr id="320" name="Imagem 9"/>
          <p:cNvPicPr/>
          <p:nvPr/>
        </p:nvPicPr>
        <p:blipFill>
          <a:blip r:embed="rId3" cstate="print"/>
          <a:stretch/>
        </p:blipFill>
        <p:spPr>
          <a:xfrm>
            <a:off x="8638560" y="0"/>
            <a:ext cx="3552840" cy="1693800"/>
          </a:xfrm>
          <a:prstGeom prst="rect">
            <a:avLst/>
          </a:prstGeom>
          <a:ln>
            <a:noFill/>
          </a:ln>
        </p:spPr>
      </p:pic>
      <p:sp>
        <p:nvSpPr>
          <p:cNvPr id="322" name="CustomShape 4"/>
          <p:cNvSpPr/>
          <p:nvPr/>
        </p:nvSpPr>
        <p:spPr>
          <a:xfrm>
            <a:off x="527400" y="1272240"/>
            <a:ext cx="4916160" cy="76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a:solidFill>
                  <a:srgbClr val="000000"/>
                </a:solidFill>
                <a:uFill>
                  <a:solidFill>
                    <a:srgbClr val="FFFFFF"/>
                  </a:solidFill>
                </a:uFill>
                <a:latin typeface="Roboto Light"/>
                <a:ea typeface="Roboto Light"/>
              </a:rPr>
              <a:t>Planimetria e humidade</a:t>
            </a:r>
            <a:endParaRPr lang="pt-PT" sz="2000" b="0" strike="noStrike" spc="-1">
              <a:solidFill>
                <a:srgbClr val="000000"/>
              </a:solidFill>
              <a:uFill>
                <a:solidFill>
                  <a:srgbClr val="FFFFFF"/>
                </a:solidFill>
              </a:uFill>
              <a:latin typeface="Arial"/>
            </a:endParaRPr>
          </a:p>
        </p:txBody>
      </p:sp>
      <p:sp>
        <p:nvSpPr>
          <p:cNvPr id="323" name="CustomShape 5"/>
          <p:cNvSpPr/>
          <p:nvPr/>
        </p:nvSpPr>
        <p:spPr>
          <a:xfrm>
            <a:off x="527400" y="2236680"/>
            <a:ext cx="6823080" cy="3016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PT" sz="1800" b="0" strike="noStrike" spc="-1">
                <a:solidFill>
                  <a:srgbClr val="000000"/>
                </a:solidFill>
                <a:uFill>
                  <a:solidFill>
                    <a:srgbClr val="FFFFFF"/>
                  </a:solidFill>
                </a:uFill>
                <a:latin typeface="Roboto Light"/>
                <a:ea typeface="Roboto Light"/>
              </a:rPr>
              <a:t>As superfícies não poderão apresentar irregularidades de </a:t>
            </a:r>
            <a:r>
              <a:rPr lang="pt-PT" sz="1800" b="0" strike="noStrike" spc="-1">
                <a:solidFill>
                  <a:srgbClr val="ED7D31"/>
                </a:solidFill>
                <a:uFill>
                  <a:solidFill>
                    <a:srgbClr val="FFFFFF"/>
                  </a:solidFill>
                </a:uFill>
                <a:latin typeface="Roboto Light"/>
                <a:ea typeface="Roboto Light"/>
              </a:rPr>
              <a:t>planimetria</a:t>
            </a:r>
            <a:r>
              <a:rPr lang="pt-PT" sz="1800" b="0" strike="noStrike" spc="-1">
                <a:solidFill>
                  <a:srgbClr val="000000"/>
                </a:solidFill>
                <a:uFill>
                  <a:solidFill>
                    <a:srgbClr val="FFFFFF"/>
                  </a:solidFill>
                </a:uFill>
                <a:latin typeface="Roboto Light"/>
                <a:ea typeface="Roboto Light"/>
              </a:rPr>
              <a:t> superiores a 1 cm, quando controladas com régua numa extensão de 2 m.</a:t>
            </a:r>
            <a:endParaRPr lang="pt-PT" sz="1800" b="0" strike="noStrike" spc="-1">
              <a:solidFill>
                <a:srgbClr val="000000"/>
              </a:solidFill>
              <a:uFill>
                <a:solidFill>
                  <a:srgbClr val="FFFFFF"/>
                </a:solidFill>
              </a:uFill>
              <a:latin typeface="Arial"/>
            </a:endParaRPr>
          </a:p>
          <a:p>
            <a:pPr>
              <a:lnSpc>
                <a:spcPct val="100000"/>
              </a:lnSpc>
            </a:pPr>
            <a:r>
              <a:rPr lang="pt-PT" sz="1800" b="0" strike="noStrike" spc="-1">
                <a:solidFill>
                  <a:srgbClr val="000000"/>
                </a:solidFill>
                <a:uFill>
                  <a:solidFill>
                    <a:srgbClr val="FFFFFF"/>
                  </a:solidFill>
                </a:uFill>
                <a:latin typeface="Roboto Light"/>
                <a:ea typeface="Roboto Light"/>
              </a:rPr>
              <a:t>Em paredes desaprumadas ou irregulares deverá regenerar-se a planeza mediante a realização de um </a:t>
            </a:r>
            <a:r>
              <a:rPr lang="pt-PT" sz="1800" b="0" strike="noStrike" spc="-1">
                <a:solidFill>
                  <a:srgbClr val="ED7D31"/>
                </a:solidFill>
                <a:uFill>
                  <a:solidFill>
                    <a:srgbClr val="FFFFFF"/>
                  </a:solidFill>
                </a:uFill>
                <a:latin typeface="Roboto Light"/>
                <a:ea typeface="Roboto Light"/>
              </a:rPr>
              <a:t>reboco</a:t>
            </a:r>
            <a:r>
              <a:rPr lang="pt-PT" sz="1800" b="0" strike="noStrike" spc="-1">
                <a:solidFill>
                  <a:srgbClr val="000000"/>
                </a:solidFill>
                <a:uFill>
                  <a:solidFill>
                    <a:srgbClr val="FFFFFF"/>
                  </a:solidFill>
                </a:uFill>
                <a:latin typeface="Roboto Light"/>
                <a:ea typeface="Roboto Light"/>
              </a:rPr>
              <a:t> de características mecânicas adequadas (NP EN 998-1:2017).</a:t>
            </a:r>
            <a:endParaRPr lang="pt-PT" sz="1800" b="0" strike="noStrike" spc="-1">
              <a:solidFill>
                <a:srgbClr val="000000"/>
              </a:solidFill>
              <a:uFill>
                <a:solidFill>
                  <a:srgbClr val="FFFFFF"/>
                </a:solidFill>
              </a:uFill>
              <a:latin typeface="Arial"/>
            </a:endParaRPr>
          </a:p>
          <a:p>
            <a:pPr>
              <a:lnSpc>
                <a:spcPct val="100000"/>
              </a:lnSpc>
            </a:pPr>
            <a:r>
              <a:rPr lang="pt-PT" sz="1800" b="0" strike="noStrike" spc="-1">
                <a:solidFill>
                  <a:srgbClr val="000000"/>
                </a:solidFill>
                <a:uFill>
                  <a:solidFill>
                    <a:srgbClr val="FFFFFF"/>
                  </a:solidFill>
                </a:uFill>
                <a:latin typeface="Roboto Light"/>
                <a:ea typeface="Roboto Light"/>
              </a:rPr>
              <a:t>Paredes sujeitas à ascensão de </a:t>
            </a:r>
            <a:r>
              <a:rPr lang="pt-PT" sz="1800" b="0" strike="noStrike" spc="-1">
                <a:solidFill>
                  <a:srgbClr val="ED7D31"/>
                </a:solidFill>
                <a:uFill>
                  <a:solidFill>
                    <a:srgbClr val="FFFFFF"/>
                  </a:solidFill>
                </a:uFill>
                <a:latin typeface="Roboto Light"/>
                <a:ea typeface="Roboto Light"/>
              </a:rPr>
              <a:t>humidade</a:t>
            </a:r>
            <a:r>
              <a:rPr lang="pt-PT" sz="1800" b="0" strike="noStrike" spc="-1">
                <a:solidFill>
                  <a:srgbClr val="000000"/>
                </a:solidFill>
                <a:uFill>
                  <a:solidFill>
                    <a:srgbClr val="FFFFFF"/>
                  </a:solidFill>
                </a:uFill>
                <a:latin typeface="Roboto Light"/>
                <a:ea typeface="Roboto Light"/>
              </a:rPr>
              <a:t> por capilaridade, o sistema ETICS não deve ser aplicado;</a:t>
            </a:r>
            <a:endParaRPr lang="pt-PT" sz="1800" b="0" strike="noStrike" spc="-1">
              <a:solidFill>
                <a:srgbClr val="000000"/>
              </a:solidFill>
              <a:uFill>
                <a:solidFill>
                  <a:srgbClr val="FFFFFF"/>
                </a:solidFill>
              </a:uFill>
              <a:latin typeface="Arial"/>
            </a:endParaRPr>
          </a:p>
          <a:p>
            <a:pPr>
              <a:lnSpc>
                <a:spcPct val="100000"/>
              </a:lnSpc>
            </a:pPr>
            <a:r>
              <a:rPr lang="pt-PT" sz="1800" b="0" strike="noStrike" spc="-1">
                <a:solidFill>
                  <a:srgbClr val="000000"/>
                </a:solidFill>
                <a:uFill>
                  <a:solidFill>
                    <a:srgbClr val="FFFFFF"/>
                  </a:solidFill>
                </a:uFill>
                <a:latin typeface="Roboto Light"/>
                <a:ea typeface="Roboto Light"/>
              </a:rPr>
              <a:t>Não é aplicável a </a:t>
            </a:r>
            <a:r>
              <a:rPr lang="pt-PT" sz="1800" b="0" strike="noStrike" spc="-1">
                <a:solidFill>
                  <a:srgbClr val="ED7D31"/>
                </a:solidFill>
                <a:uFill>
                  <a:solidFill>
                    <a:srgbClr val="FFFFFF"/>
                  </a:solidFill>
                </a:uFill>
                <a:latin typeface="Roboto Light"/>
                <a:ea typeface="Roboto Light"/>
              </a:rPr>
              <a:t>suportes antigos </a:t>
            </a:r>
            <a:r>
              <a:rPr lang="pt-PT" sz="1800" b="0" strike="noStrike" spc="-1">
                <a:solidFill>
                  <a:srgbClr val="000000"/>
                </a:solidFill>
                <a:uFill>
                  <a:solidFill>
                    <a:srgbClr val="FFFFFF"/>
                  </a:solidFill>
                </a:uFill>
                <a:latin typeface="Roboto Light"/>
                <a:ea typeface="Roboto Light"/>
              </a:rPr>
              <a:t>muito espessos e porosos.</a:t>
            </a:r>
            <a:endParaRPr lang="pt-PT" sz="1800" b="0" strike="noStrike" spc="-1">
              <a:solidFill>
                <a:srgbClr val="000000"/>
              </a:solidFill>
              <a:uFill>
                <a:solidFill>
                  <a:srgbClr val="FFFFFF"/>
                </a:solidFill>
              </a:uFill>
              <a:latin typeface="Arial"/>
            </a:endParaRPr>
          </a:p>
        </p:txBody>
      </p:sp>
      <p:pic>
        <p:nvPicPr>
          <p:cNvPr id="324" name="Imagem 1"/>
          <p:cNvPicPr/>
          <p:nvPr/>
        </p:nvPicPr>
        <p:blipFill>
          <a:blip r:embed="rId4" cstate="print"/>
          <a:stretch/>
        </p:blipFill>
        <p:spPr>
          <a:xfrm>
            <a:off x="7918920" y="1272240"/>
            <a:ext cx="2924280" cy="2845800"/>
          </a:xfrm>
          <a:prstGeom prst="rect">
            <a:avLst/>
          </a:prstGeom>
          <a:ln>
            <a:noFill/>
          </a:ln>
        </p:spPr>
      </p:pic>
      <p:pic>
        <p:nvPicPr>
          <p:cNvPr id="325" name="Imagem 2"/>
          <p:cNvPicPr/>
          <p:nvPr/>
        </p:nvPicPr>
        <p:blipFill>
          <a:blip r:embed="rId5" cstate="print"/>
          <a:stretch/>
        </p:blipFill>
        <p:spPr>
          <a:xfrm>
            <a:off x="7918920" y="4295880"/>
            <a:ext cx="2924280" cy="2084400"/>
          </a:xfrm>
          <a:prstGeom prst="rect">
            <a:avLst/>
          </a:prstGeom>
          <a:ln>
            <a:noFill/>
          </a:ln>
        </p:spPr>
      </p:pic>
      <p:sp>
        <p:nvSpPr>
          <p:cNvPr id="3" name="CustomShape 2">
            <a:extLst>
              <a:ext uri="{FF2B5EF4-FFF2-40B4-BE49-F238E27FC236}">
                <a16:creationId xmlns:a16="http://schemas.microsoft.com/office/drawing/2014/main" id="{A8F3C564-3419-3BFC-C81A-AD60591F21FD}"/>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PROCEDIMENTO DE APLICAÇÃO – preparação do suporte</a:t>
            </a:r>
            <a:endParaRPr lang="pt-PT" sz="1800" b="0" strike="noStrike" spc="-1">
              <a:solidFill>
                <a:srgbClr val="000000"/>
              </a:solidFill>
              <a:uFill>
                <a:solidFill>
                  <a:srgbClr val="FFFFFF"/>
                </a:solidFill>
              </a:uFill>
              <a:latin typeface="Arial"/>
            </a:endParaRPr>
          </a:p>
        </p:txBody>
      </p:sp>
      <p:pic>
        <p:nvPicPr>
          <p:cNvPr id="328" name="Imagem 9"/>
          <p:cNvPicPr/>
          <p:nvPr/>
        </p:nvPicPr>
        <p:blipFill>
          <a:blip r:embed="rId3" cstate="print"/>
          <a:stretch/>
        </p:blipFill>
        <p:spPr>
          <a:xfrm>
            <a:off x="8638560" y="0"/>
            <a:ext cx="3552840" cy="1693800"/>
          </a:xfrm>
          <a:prstGeom prst="rect">
            <a:avLst/>
          </a:prstGeom>
          <a:ln>
            <a:noFill/>
          </a:ln>
        </p:spPr>
      </p:pic>
      <p:sp>
        <p:nvSpPr>
          <p:cNvPr id="330" name="CustomShape 4"/>
          <p:cNvSpPr/>
          <p:nvPr/>
        </p:nvSpPr>
        <p:spPr>
          <a:xfrm>
            <a:off x="527400" y="1272240"/>
            <a:ext cx="4916160" cy="76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a:solidFill>
                  <a:srgbClr val="000000"/>
                </a:solidFill>
                <a:uFill>
                  <a:solidFill>
                    <a:srgbClr val="FFFFFF"/>
                  </a:solidFill>
                </a:uFill>
                <a:latin typeface="Roboto Light"/>
                <a:ea typeface="Roboto Light"/>
              </a:rPr>
              <a:t>Absorção e resistência</a:t>
            </a:r>
            <a:endParaRPr lang="pt-PT" sz="2000" b="0" strike="noStrike" spc="-1">
              <a:solidFill>
                <a:srgbClr val="000000"/>
              </a:solidFill>
              <a:uFill>
                <a:solidFill>
                  <a:srgbClr val="FFFFFF"/>
                </a:solidFill>
              </a:uFill>
              <a:latin typeface="Arial"/>
            </a:endParaRPr>
          </a:p>
        </p:txBody>
      </p:sp>
      <p:sp>
        <p:nvSpPr>
          <p:cNvPr id="331" name="CustomShape 5"/>
          <p:cNvSpPr/>
          <p:nvPr/>
        </p:nvSpPr>
        <p:spPr>
          <a:xfrm>
            <a:off x="527400" y="2236680"/>
            <a:ext cx="6823080" cy="3656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PT" sz="1800" b="0" strike="noStrike" spc="-1" dirty="0">
                <a:solidFill>
                  <a:srgbClr val="000000"/>
                </a:solidFill>
                <a:uFill>
                  <a:solidFill>
                    <a:srgbClr val="FFFFFF"/>
                  </a:solidFill>
                </a:uFill>
                <a:latin typeface="Roboto Light"/>
                <a:ea typeface="Roboto Light"/>
              </a:rPr>
              <a:t>Em </a:t>
            </a:r>
            <a:r>
              <a:rPr lang="pt-PT" sz="1800" b="0" strike="noStrike" spc="-1" dirty="0">
                <a:solidFill>
                  <a:srgbClr val="ED7D31"/>
                </a:solidFill>
                <a:uFill>
                  <a:solidFill>
                    <a:srgbClr val="FFFFFF"/>
                  </a:solidFill>
                </a:uFill>
                <a:latin typeface="Roboto Light"/>
                <a:ea typeface="Roboto Light"/>
              </a:rPr>
              <a:t>paredes de betão </a:t>
            </a:r>
            <a:r>
              <a:rPr lang="pt-PT" sz="1800" b="0" strike="noStrike" spc="-1" dirty="0">
                <a:solidFill>
                  <a:srgbClr val="000000"/>
                </a:solidFill>
                <a:uFill>
                  <a:solidFill>
                    <a:srgbClr val="FFFFFF"/>
                  </a:solidFill>
                </a:uFill>
                <a:latin typeface="Roboto Light"/>
                <a:ea typeface="Roboto Light"/>
              </a:rPr>
              <a:t>novas é necessário proceder a uma lavagem com água sob pressão (120atm), de modo a remover da superfície eventuais resíduos de </a:t>
            </a:r>
            <a:r>
              <a:rPr lang="pt-PT" sz="1800" b="0" strike="noStrike" spc="-1" dirty="0" err="1">
                <a:solidFill>
                  <a:srgbClr val="000000"/>
                </a:solidFill>
                <a:uFill>
                  <a:solidFill>
                    <a:srgbClr val="FFFFFF"/>
                  </a:solidFill>
                </a:uFill>
                <a:latin typeface="Roboto Light"/>
                <a:ea typeface="Roboto Light"/>
              </a:rPr>
              <a:t>descofrante</a:t>
            </a:r>
            <a:r>
              <a:rPr lang="pt-PT" sz="1800" b="0" strike="noStrike" spc="-1" dirty="0">
                <a:solidFill>
                  <a:srgbClr val="000000"/>
                </a:solidFill>
                <a:uFill>
                  <a:solidFill>
                    <a:srgbClr val="FFFFFF"/>
                  </a:solidFill>
                </a:uFill>
                <a:latin typeface="Roboto Light"/>
                <a:ea typeface="Roboto Light"/>
              </a:rPr>
              <a:t>.</a:t>
            </a:r>
            <a:endParaRPr lang="pt-PT" sz="1800" b="0" strike="noStrike" spc="-1" dirty="0">
              <a:solidFill>
                <a:srgbClr val="000000"/>
              </a:solidFill>
              <a:uFill>
                <a:solidFill>
                  <a:srgbClr val="FFFFFF"/>
                </a:solidFill>
              </a:uFill>
              <a:latin typeface="Arial"/>
            </a:endParaRPr>
          </a:p>
          <a:p>
            <a:pPr>
              <a:lnSpc>
                <a:spcPct val="100000"/>
              </a:lnSpc>
            </a:pPr>
            <a:endParaRPr lang="pt-PT" sz="1800" b="0" strike="noStrike" spc="-1" dirty="0">
              <a:solidFill>
                <a:srgbClr val="000000"/>
              </a:solidFill>
              <a:uFill>
                <a:solidFill>
                  <a:srgbClr val="FFFFFF"/>
                </a:solidFill>
              </a:uFill>
              <a:latin typeface="Arial"/>
            </a:endParaRPr>
          </a:p>
          <a:p>
            <a:pPr>
              <a:lnSpc>
                <a:spcPct val="100000"/>
              </a:lnSpc>
            </a:pPr>
            <a:r>
              <a:rPr lang="pt-PT" sz="1800" b="0" strike="noStrike" spc="-1" dirty="0">
                <a:solidFill>
                  <a:srgbClr val="000000"/>
                </a:solidFill>
                <a:uFill>
                  <a:solidFill>
                    <a:srgbClr val="FFFFFF"/>
                  </a:solidFill>
                </a:uFill>
                <a:latin typeface="Roboto Light"/>
                <a:ea typeface="Roboto Light"/>
              </a:rPr>
              <a:t>As superfícies (alvenaria, reboco, betão, etc.) deverão apresentar-se </a:t>
            </a:r>
            <a:r>
              <a:rPr lang="pt-PT" sz="1800" b="0" strike="noStrike" spc="-1" dirty="0">
                <a:solidFill>
                  <a:srgbClr val="ED7D31"/>
                </a:solidFill>
                <a:uFill>
                  <a:solidFill>
                    <a:srgbClr val="FFFFFF"/>
                  </a:solidFill>
                </a:uFill>
                <a:latin typeface="Roboto Light"/>
                <a:ea typeface="Roboto Light"/>
              </a:rPr>
              <a:t>resistentes</a:t>
            </a:r>
            <a:r>
              <a:rPr lang="pt-PT" sz="1800" b="0" strike="noStrike" spc="-1" dirty="0">
                <a:solidFill>
                  <a:srgbClr val="000000"/>
                </a:solidFill>
                <a:uFill>
                  <a:solidFill>
                    <a:srgbClr val="FFFFFF"/>
                  </a:solidFill>
                </a:uFill>
                <a:latin typeface="Roboto Light"/>
                <a:ea typeface="Roboto Light"/>
              </a:rPr>
              <a:t>, sem partículas soltas ou poeiras. Remover e substituir materiais soltos.</a:t>
            </a:r>
            <a:endParaRPr lang="pt-PT" sz="1800" b="0" strike="noStrike" spc="-1" dirty="0">
              <a:solidFill>
                <a:srgbClr val="000000"/>
              </a:solidFill>
              <a:uFill>
                <a:solidFill>
                  <a:srgbClr val="FFFFFF"/>
                </a:solidFill>
              </a:uFill>
              <a:latin typeface="Arial"/>
            </a:endParaRPr>
          </a:p>
          <a:p>
            <a:pPr>
              <a:lnSpc>
                <a:spcPct val="100000"/>
              </a:lnSpc>
            </a:pPr>
            <a:endParaRPr lang="pt-PT" sz="1800" b="0" strike="noStrike" spc="-1" dirty="0">
              <a:solidFill>
                <a:srgbClr val="000000"/>
              </a:solidFill>
              <a:uFill>
                <a:solidFill>
                  <a:srgbClr val="FFFFFF"/>
                </a:solidFill>
              </a:uFill>
              <a:latin typeface="Arial"/>
            </a:endParaRPr>
          </a:p>
          <a:p>
            <a:pPr>
              <a:lnSpc>
                <a:spcPct val="100000"/>
              </a:lnSpc>
            </a:pPr>
            <a:r>
              <a:rPr lang="pt-PT" sz="1800" b="0" strike="noStrike" spc="-1" dirty="0">
                <a:solidFill>
                  <a:srgbClr val="000000"/>
                </a:solidFill>
                <a:uFill>
                  <a:solidFill>
                    <a:srgbClr val="FFFFFF"/>
                  </a:solidFill>
                </a:uFill>
                <a:latin typeface="Roboto Light"/>
                <a:ea typeface="Roboto Light"/>
              </a:rPr>
              <a:t>Verificar </a:t>
            </a:r>
            <a:r>
              <a:rPr lang="pt-PT" sz="1800" b="0" strike="noStrike" spc="-1" dirty="0">
                <a:solidFill>
                  <a:srgbClr val="ED7D31"/>
                </a:solidFill>
                <a:uFill>
                  <a:solidFill>
                    <a:srgbClr val="FFFFFF"/>
                  </a:solidFill>
                </a:uFill>
                <a:latin typeface="Roboto Light"/>
                <a:ea typeface="Roboto Light"/>
              </a:rPr>
              <a:t>aderência</a:t>
            </a:r>
            <a:r>
              <a:rPr lang="pt-PT" sz="1800" b="0" strike="noStrike" spc="-1" dirty="0">
                <a:solidFill>
                  <a:srgbClr val="000000"/>
                </a:solidFill>
                <a:uFill>
                  <a:solidFill>
                    <a:srgbClr val="FFFFFF"/>
                  </a:solidFill>
                </a:uFill>
                <a:latin typeface="Roboto Light"/>
                <a:ea typeface="Roboto Light"/>
              </a:rPr>
              <a:t> de superfícies pintadas em renovação; </a:t>
            </a:r>
            <a:r>
              <a:rPr lang="pt-PT" sz="1800" b="0" strike="noStrike" spc="-1" dirty="0">
                <a:solidFill>
                  <a:srgbClr val="ED7D31"/>
                </a:solidFill>
                <a:uFill>
                  <a:solidFill>
                    <a:srgbClr val="FFFFFF"/>
                  </a:solidFill>
                </a:uFill>
                <a:latin typeface="Roboto Light"/>
                <a:ea typeface="Roboto Light"/>
              </a:rPr>
              <a:t>limpar</a:t>
            </a:r>
            <a:r>
              <a:rPr lang="pt-PT" sz="1800" b="0" strike="noStrike" spc="-1" dirty="0">
                <a:solidFill>
                  <a:srgbClr val="000000"/>
                </a:solidFill>
                <a:uFill>
                  <a:solidFill>
                    <a:srgbClr val="FFFFFF"/>
                  </a:solidFill>
                </a:uFill>
                <a:latin typeface="Roboto Light"/>
                <a:ea typeface="Roboto Light"/>
              </a:rPr>
              <a:t> cuidadosamente com escovagem e lavagem a jato de água a pressão moderada.</a:t>
            </a:r>
            <a:endParaRPr lang="pt-PT" sz="1800" b="0" strike="noStrike" spc="-1" dirty="0">
              <a:solidFill>
                <a:srgbClr val="000000"/>
              </a:solidFill>
              <a:uFill>
                <a:solidFill>
                  <a:srgbClr val="FFFFFF"/>
                </a:solidFill>
              </a:uFill>
              <a:latin typeface="Arial"/>
            </a:endParaRPr>
          </a:p>
          <a:p>
            <a:pPr>
              <a:lnSpc>
                <a:spcPct val="100000"/>
              </a:lnSpc>
            </a:pPr>
            <a:endParaRPr lang="pt-PT" sz="1800" b="0" strike="noStrike" spc="-1" dirty="0">
              <a:solidFill>
                <a:srgbClr val="000000"/>
              </a:solidFill>
              <a:uFill>
                <a:solidFill>
                  <a:srgbClr val="FFFFFF"/>
                </a:solidFill>
              </a:uFill>
              <a:latin typeface="Arial"/>
            </a:endParaRPr>
          </a:p>
          <a:p>
            <a:pPr>
              <a:lnSpc>
                <a:spcPct val="100000"/>
              </a:lnSpc>
            </a:pPr>
            <a:r>
              <a:rPr lang="pt-PT" sz="1800" b="0" strike="noStrike" spc="-1" dirty="0">
                <a:solidFill>
                  <a:srgbClr val="000000"/>
                </a:solidFill>
                <a:uFill>
                  <a:solidFill>
                    <a:srgbClr val="FFFFFF"/>
                  </a:solidFill>
                </a:uFill>
                <a:latin typeface="Roboto Light"/>
                <a:ea typeface="Roboto Light"/>
              </a:rPr>
              <a:t>Tratar </a:t>
            </a:r>
            <a:r>
              <a:rPr lang="pt-PT" sz="1800" b="0" strike="noStrike" spc="-1" dirty="0">
                <a:solidFill>
                  <a:srgbClr val="ED7D31"/>
                </a:solidFill>
                <a:uFill>
                  <a:solidFill>
                    <a:srgbClr val="FFFFFF"/>
                  </a:solidFill>
                </a:uFill>
                <a:latin typeface="Roboto Light"/>
                <a:ea typeface="Roboto Light"/>
              </a:rPr>
              <a:t>fissuras</a:t>
            </a:r>
            <a:r>
              <a:rPr lang="pt-PT" sz="1800" b="0" strike="noStrike" spc="-1" dirty="0">
                <a:solidFill>
                  <a:srgbClr val="000000"/>
                </a:solidFill>
                <a:uFill>
                  <a:solidFill>
                    <a:srgbClr val="FFFFFF"/>
                  </a:solidFill>
                </a:uFill>
                <a:latin typeface="Roboto Light"/>
                <a:ea typeface="Roboto Light"/>
              </a:rPr>
              <a:t> ativas.</a:t>
            </a:r>
            <a:endParaRPr lang="pt-PT" sz="1800" b="0" strike="noStrike" spc="-1" dirty="0">
              <a:solidFill>
                <a:srgbClr val="000000"/>
              </a:solidFill>
              <a:uFill>
                <a:solidFill>
                  <a:srgbClr val="FFFFFF"/>
                </a:solidFill>
              </a:uFill>
              <a:latin typeface="Arial"/>
            </a:endParaRPr>
          </a:p>
        </p:txBody>
      </p:sp>
      <p:pic>
        <p:nvPicPr>
          <p:cNvPr id="332" name="Imagem 1"/>
          <p:cNvPicPr/>
          <p:nvPr/>
        </p:nvPicPr>
        <p:blipFill>
          <a:blip r:embed="rId4" cstate="print"/>
          <a:stretch/>
        </p:blipFill>
        <p:spPr>
          <a:xfrm>
            <a:off x="8049240" y="1566720"/>
            <a:ext cx="1893240" cy="2114280"/>
          </a:xfrm>
          <a:prstGeom prst="rect">
            <a:avLst/>
          </a:prstGeom>
          <a:ln>
            <a:noFill/>
          </a:ln>
        </p:spPr>
      </p:pic>
      <p:pic>
        <p:nvPicPr>
          <p:cNvPr id="333" name="Imagem 2"/>
          <p:cNvPicPr/>
          <p:nvPr/>
        </p:nvPicPr>
        <p:blipFill>
          <a:blip r:embed="rId5" cstate="print"/>
          <a:stretch/>
        </p:blipFill>
        <p:spPr>
          <a:xfrm>
            <a:off x="10120680" y="1560960"/>
            <a:ext cx="1893240" cy="2125440"/>
          </a:xfrm>
          <a:prstGeom prst="rect">
            <a:avLst/>
          </a:prstGeom>
          <a:ln>
            <a:noFill/>
          </a:ln>
        </p:spPr>
      </p:pic>
      <p:pic>
        <p:nvPicPr>
          <p:cNvPr id="334" name="Imagem 3"/>
          <p:cNvPicPr/>
          <p:nvPr/>
        </p:nvPicPr>
        <p:blipFill>
          <a:blip r:embed="rId6" cstate="print"/>
          <a:stretch/>
        </p:blipFill>
        <p:spPr>
          <a:xfrm>
            <a:off x="8474400" y="3933360"/>
            <a:ext cx="3145320" cy="2144880"/>
          </a:xfrm>
          <a:prstGeom prst="rect">
            <a:avLst/>
          </a:prstGeom>
          <a:ln>
            <a:noFill/>
          </a:ln>
        </p:spPr>
      </p:pic>
      <p:sp>
        <p:nvSpPr>
          <p:cNvPr id="2" name="CustomShape 2">
            <a:extLst>
              <a:ext uri="{FF2B5EF4-FFF2-40B4-BE49-F238E27FC236}">
                <a16:creationId xmlns:a16="http://schemas.microsoft.com/office/drawing/2014/main" id="{BA7C5052-735B-FB3B-5CEA-954B1858B2E9}"/>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PROCEDIMENTO DE APLICAÇÃO – arranque do sistema</a:t>
            </a:r>
            <a:endParaRPr lang="pt-PT" sz="1800" b="0" strike="noStrike" spc="-1">
              <a:solidFill>
                <a:srgbClr val="000000"/>
              </a:solidFill>
              <a:uFill>
                <a:solidFill>
                  <a:srgbClr val="FFFFFF"/>
                </a:solidFill>
              </a:uFill>
              <a:latin typeface="Arial"/>
            </a:endParaRPr>
          </a:p>
        </p:txBody>
      </p:sp>
      <p:pic>
        <p:nvPicPr>
          <p:cNvPr id="337" name="Imagem 9"/>
          <p:cNvPicPr/>
          <p:nvPr/>
        </p:nvPicPr>
        <p:blipFill>
          <a:blip r:embed="rId3" cstate="print"/>
          <a:stretch/>
        </p:blipFill>
        <p:spPr>
          <a:xfrm>
            <a:off x="8638560" y="0"/>
            <a:ext cx="3552840" cy="1693800"/>
          </a:xfrm>
          <a:prstGeom prst="rect">
            <a:avLst/>
          </a:prstGeom>
          <a:ln>
            <a:noFill/>
          </a:ln>
        </p:spPr>
      </p:pic>
      <p:sp>
        <p:nvSpPr>
          <p:cNvPr id="340" name="CustomShape 5"/>
          <p:cNvSpPr/>
          <p:nvPr/>
        </p:nvSpPr>
        <p:spPr>
          <a:xfrm>
            <a:off x="499500" y="1419717"/>
            <a:ext cx="682308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PT" sz="1800" b="0" strike="noStrike" spc="-1">
                <a:solidFill>
                  <a:srgbClr val="000000"/>
                </a:solidFill>
                <a:uFill>
                  <a:solidFill>
                    <a:srgbClr val="FFFFFF"/>
                  </a:solidFill>
                </a:uFill>
                <a:latin typeface="Roboto Light"/>
                <a:ea typeface="Roboto Light"/>
              </a:rPr>
              <a:t>Deve ser garantido o </a:t>
            </a:r>
            <a:r>
              <a:rPr lang="pt-PT" sz="1800" b="0" strike="noStrike" spc="-1">
                <a:solidFill>
                  <a:srgbClr val="ED7D31"/>
                </a:solidFill>
                <a:uFill>
                  <a:solidFill>
                    <a:srgbClr val="FFFFFF"/>
                  </a:solidFill>
                </a:uFill>
                <a:latin typeface="Roboto Light"/>
                <a:ea typeface="Roboto Light"/>
              </a:rPr>
              <a:t>nivelamento</a:t>
            </a:r>
            <a:r>
              <a:rPr lang="pt-PT" sz="1800" b="0" strike="noStrike" spc="-1">
                <a:solidFill>
                  <a:srgbClr val="000000"/>
                </a:solidFill>
                <a:uFill>
                  <a:solidFill>
                    <a:srgbClr val="FFFFFF"/>
                  </a:solidFill>
                </a:uFill>
                <a:latin typeface="Roboto Light"/>
                <a:ea typeface="Roboto Light"/>
              </a:rPr>
              <a:t> e a </a:t>
            </a:r>
            <a:r>
              <a:rPr lang="pt-PT" sz="1800" b="0" strike="noStrike" spc="-1">
                <a:solidFill>
                  <a:srgbClr val="ED7D31"/>
                </a:solidFill>
                <a:uFill>
                  <a:solidFill>
                    <a:srgbClr val="FFFFFF"/>
                  </a:solidFill>
                </a:uFill>
                <a:latin typeface="Roboto Light"/>
                <a:ea typeface="Roboto Light"/>
              </a:rPr>
              <a:t>proteção mecânica </a:t>
            </a:r>
            <a:r>
              <a:rPr lang="pt-PT" sz="1800" b="0" strike="noStrike" spc="-1">
                <a:solidFill>
                  <a:srgbClr val="000000"/>
                </a:solidFill>
                <a:uFill>
                  <a:solidFill>
                    <a:srgbClr val="FFFFFF"/>
                  </a:solidFill>
                </a:uFill>
                <a:latin typeface="Roboto Light"/>
                <a:ea typeface="Roboto Light"/>
              </a:rPr>
              <a:t>e à </a:t>
            </a:r>
            <a:r>
              <a:rPr lang="pt-PT" sz="1800" b="0" strike="noStrike" spc="-1">
                <a:solidFill>
                  <a:srgbClr val="ED7D31"/>
                </a:solidFill>
                <a:uFill>
                  <a:solidFill>
                    <a:srgbClr val="FFFFFF"/>
                  </a:solidFill>
                </a:uFill>
                <a:latin typeface="Roboto Light"/>
                <a:ea typeface="Roboto Light"/>
              </a:rPr>
              <a:t>humidade</a:t>
            </a:r>
            <a:r>
              <a:rPr lang="pt-PT" sz="1800" b="0" strike="noStrike" spc="-1">
                <a:solidFill>
                  <a:srgbClr val="000000"/>
                </a:solidFill>
                <a:uFill>
                  <a:solidFill>
                    <a:srgbClr val="FFFFFF"/>
                  </a:solidFill>
                </a:uFill>
                <a:latin typeface="Roboto Light"/>
                <a:ea typeface="Roboto Light"/>
              </a:rPr>
              <a:t> da primeira fiada de painéis isolantes;</a:t>
            </a:r>
            <a:endParaRPr lang="pt-PT" sz="1800" b="0" strike="noStrike" spc="-1">
              <a:solidFill>
                <a:srgbClr val="000000"/>
              </a:solidFill>
              <a:uFill>
                <a:solidFill>
                  <a:srgbClr val="FFFFFF"/>
                </a:solidFill>
              </a:uFill>
              <a:latin typeface="Arial"/>
            </a:endParaRPr>
          </a:p>
          <a:p>
            <a:pPr>
              <a:lnSpc>
                <a:spcPct val="100000"/>
              </a:lnSpc>
            </a:pPr>
            <a:endParaRPr lang="pt-PT" sz="1800" b="0" strike="noStrike" spc="-1">
              <a:solidFill>
                <a:srgbClr val="000000"/>
              </a:solidFill>
              <a:uFill>
                <a:solidFill>
                  <a:srgbClr val="FFFFFF"/>
                </a:solidFill>
              </a:uFill>
              <a:latin typeface="Arial"/>
            </a:endParaRPr>
          </a:p>
          <a:p>
            <a:pPr>
              <a:lnSpc>
                <a:spcPct val="100000"/>
              </a:lnSpc>
            </a:pPr>
            <a:r>
              <a:rPr lang="pt-PT" sz="1800" b="0" strike="noStrike" spc="-1">
                <a:solidFill>
                  <a:srgbClr val="000000"/>
                </a:solidFill>
                <a:uFill>
                  <a:solidFill>
                    <a:srgbClr val="FFFFFF"/>
                  </a:solidFill>
                </a:uFill>
                <a:latin typeface="Roboto Light"/>
                <a:ea typeface="Roboto Light"/>
              </a:rPr>
              <a:t>Tal pode ser conseguido com a utilização de um </a:t>
            </a:r>
            <a:r>
              <a:rPr lang="pt-PT" sz="1800" b="0" strike="noStrike" spc="-1">
                <a:solidFill>
                  <a:srgbClr val="ED7D31"/>
                </a:solidFill>
                <a:uFill>
                  <a:solidFill>
                    <a:srgbClr val="FFFFFF"/>
                  </a:solidFill>
                </a:uFill>
                <a:latin typeface="Roboto Light"/>
                <a:ea typeface="Roboto Light"/>
              </a:rPr>
              <a:t>perfil de arranque </a:t>
            </a:r>
            <a:r>
              <a:rPr lang="pt-PT" sz="1800" b="0" strike="noStrike" spc="-1">
                <a:solidFill>
                  <a:srgbClr val="000000"/>
                </a:solidFill>
                <a:uFill>
                  <a:solidFill>
                    <a:srgbClr val="FFFFFF"/>
                  </a:solidFill>
                </a:uFill>
                <a:latin typeface="Roboto Light"/>
                <a:ea typeface="Roboto Light"/>
              </a:rPr>
              <a:t>em alumínio ou PVC ou recorrendo a </a:t>
            </a:r>
            <a:r>
              <a:rPr lang="pt-PT" sz="1800" b="0" strike="noStrike" spc="-1">
                <a:solidFill>
                  <a:srgbClr val="ED7D31"/>
                </a:solidFill>
                <a:uFill>
                  <a:solidFill>
                    <a:srgbClr val="FFFFFF"/>
                  </a:solidFill>
                </a:uFill>
                <a:latin typeface="Roboto Light"/>
                <a:ea typeface="Roboto Light"/>
              </a:rPr>
              <a:t>técnicas alternativas </a:t>
            </a:r>
            <a:r>
              <a:rPr lang="pt-PT" sz="1800" b="0" strike="noStrike" spc="-1">
                <a:solidFill>
                  <a:srgbClr val="000000"/>
                </a:solidFill>
                <a:uFill>
                  <a:solidFill>
                    <a:srgbClr val="FFFFFF"/>
                  </a:solidFill>
                </a:uFill>
                <a:latin typeface="Roboto Light"/>
                <a:ea typeface="Roboto Light"/>
              </a:rPr>
              <a:t>que garantam os mesmos resultados.</a:t>
            </a:r>
          </a:p>
          <a:p>
            <a:pPr>
              <a:lnSpc>
                <a:spcPct val="100000"/>
              </a:lnSpc>
            </a:pPr>
            <a:endParaRPr lang="pt-PT" sz="1800" b="0" strike="noStrike" spc="-1">
              <a:solidFill>
                <a:srgbClr val="000000"/>
              </a:solidFill>
              <a:uFill>
                <a:solidFill>
                  <a:srgbClr val="FFFFFF"/>
                </a:solidFill>
              </a:uFill>
              <a:latin typeface="Arial"/>
            </a:endParaRPr>
          </a:p>
        </p:txBody>
      </p:sp>
      <p:pic>
        <p:nvPicPr>
          <p:cNvPr id="341" name="Imagem 6"/>
          <p:cNvPicPr/>
          <p:nvPr/>
        </p:nvPicPr>
        <p:blipFill>
          <a:blip r:embed="rId4" cstate="print"/>
          <a:stretch/>
        </p:blipFill>
        <p:spPr>
          <a:xfrm>
            <a:off x="7404840" y="1502280"/>
            <a:ext cx="4452480" cy="2488320"/>
          </a:xfrm>
          <a:prstGeom prst="rect">
            <a:avLst/>
          </a:prstGeom>
          <a:ln>
            <a:noFill/>
          </a:ln>
        </p:spPr>
      </p:pic>
      <p:pic>
        <p:nvPicPr>
          <p:cNvPr id="342" name="Picture 2"/>
          <p:cNvPicPr/>
          <p:nvPr/>
        </p:nvPicPr>
        <p:blipFill>
          <a:blip r:embed="rId5" cstate="print"/>
          <a:srcRect t="15382"/>
          <a:stretch/>
        </p:blipFill>
        <p:spPr>
          <a:xfrm>
            <a:off x="4864500" y="4116240"/>
            <a:ext cx="2458080" cy="2079720"/>
          </a:xfrm>
          <a:prstGeom prst="rect">
            <a:avLst/>
          </a:prstGeom>
          <a:ln>
            <a:noFill/>
          </a:ln>
        </p:spPr>
      </p:pic>
      <p:pic>
        <p:nvPicPr>
          <p:cNvPr id="343" name="Picture 2"/>
          <p:cNvPicPr/>
          <p:nvPr/>
        </p:nvPicPr>
        <p:blipFill>
          <a:blip r:embed="rId6" cstate="print"/>
          <a:srcRect l="21684" t="18241" r="37229" b="14016"/>
          <a:stretch/>
        </p:blipFill>
        <p:spPr>
          <a:xfrm>
            <a:off x="8685540" y="4116240"/>
            <a:ext cx="1891080" cy="2079720"/>
          </a:xfrm>
          <a:prstGeom prst="rect">
            <a:avLst/>
          </a:prstGeom>
          <a:ln>
            <a:noFill/>
          </a:ln>
        </p:spPr>
      </p:pic>
      <p:pic>
        <p:nvPicPr>
          <p:cNvPr id="3" name="Imagem 2"/>
          <p:cNvPicPr>
            <a:picLocks noChangeAspect="1"/>
          </p:cNvPicPr>
          <p:nvPr/>
        </p:nvPicPr>
        <p:blipFill rotWithShape="1">
          <a:blip r:embed="rId7" cstate="print"/>
          <a:srcRect l="8895" r="8895"/>
          <a:stretch/>
        </p:blipFill>
        <p:spPr>
          <a:xfrm>
            <a:off x="728580" y="4116240"/>
            <a:ext cx="2772960" cy="2079720"/>
          </a:xfrm>
          <a:prstGeom prst="rect">
            <a:avLst/>
          </a:prstGeom>
        </p:spPr>
      </p:pic>
      <p:sp>
        <p:nvSpPr>
          <p:cNvPr id="4" name="CustomShape 2">
            <a:extLst>
              <a:ext uri="{FF2B5EF4-FFF2-40B4-BE49-F238E27FC236}">
                <a16:creationId xmlns:a16="http://schemas.microsoft.com/office/drawing/2014/main" id="{0E04F854-B7ED-5483-FDE3-392539425B09}"/>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cap="all" spc="-1">
                <a:solidFill>
                  <a:srgbClr val="000000"/>
                </a:solidFill>
                <a:uFill>
                  <a:solidFill>
                    <a:srgbClr val="FFFFFF"/>
                  </a:solidFill>
                </a:uFill>
                <a:latin typeface="Roboto Medium"/>
                <a:ea typeface="Roboto Medium"/>
              </a:rPr>
              <a:t>PROCEDIMENTO DE APLICAÇÃO – COLAGEM DAS PLACAS</a:t>
            </a:r>
          </a:p>
        </p:txBody>
      </p:sp>
      <p:pic>
        <p:nvPicPr>
          <p:cNvPr id="346" name="Imagem 9"/>
          <p:cNvPicPr/>
          <p:nvPr/>
        </p:nvPicPr>
        <p:blipFill>
          <a:blip r:embed="rId3" cstate="print"/>
          <a:stretch/>
        </p:blipFill>
        <p:spPr>
          <a:xfrm>
            <a:off x="8638560" y="0"/>
            <a:ext cx="3552840" cy="1693800"/>
          </a:xfrm>
          <a:prstGeom prst="rect">
            <a:avLst/>
          </a:prstGeom>
          <a:ln>
            <a:noFill/>
          </a:ln>
        </p:spPr>
      </p:pic>
      <p:sp>
        <p:nvSpPr>
          <p:cNvPr id="348" name="CustomShape 4"/>
          <p:cNvSpPr/>
          <p:nvPr/>
        </p:nvSpPr>
        <p:spPr>
          <a:xfrm>
            <a:off x="527400" y="1272240"/>
            <a:ext cx="4916160" cy="106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a:solidFill>
                  <a:srgbClr val="000000"/>
                </a:solidFill>
                <a:uFill>
                  <a:solidFill>
                    <a:srgbClr val="FFFFFF"/>
                  </a:solidFill>
                </a:uFill>
                <a:latin typeface="Roboto Light"/>
                <a:ea typeface="Roboto Light"/>
              </a:rPr>
              <a:t>Argamassa de colagem</a:t>
            </a:r>
            <a:endParaRPr lang="pt-PT" sz="2000" b="0" strike="noStrike" spc="-1">
              <a:solidFill>
                <a:srgbClr val="000000"/>
              </a:solidFill>
              <a:uFill>
                <a:solidFill>
                  <a:srgbClr val="FFFFFF"/>
                </a:solidFill>
              </a:uFill>
              <a:latin typeface="Arial"/>
            </a:endParaRPr>
          </a:p>
        </p:txBody>
      </p:sp>
      <p:sp>
        <p:nvSpPr>
          <p:cNvPr id="14" name="CustomShape 5"/>
          <p:cNvSpPr/>
          <p:nvPr/>
        </p:nvSpPr>
        <p:spPr>
          <a:xfrm>
            <a:off x="527400" y="1995840"/>
            <a:ext cx="829728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PT" sz="1800" b="0" strike="noStrike" spc="-1">
                <a:solidFill>
                  <a:srgbClr val="000000"/>
                </a:solidFill>
                <a:uFill>
                  <a:solidFill>
                    <a:srgbClr val="FFFFFF"/>
                  </a:solidFill>
                </a:uFill>
                <a:latin typeface="Calibri"/>
              </a:rPr>
              <a:t>EN 998-1/2017 – Especificação de argamassas para alvenarias; Parte 1: Argamassas para rebocos interiores e exteriores.</a:t>
            </a:r>
            <a:endParaRPr lang="pt-PT" sz="1800" b="0" strike="noStrike" spc="-1">
              <a:solidFill>
                <a:srgbClr val="000000"/>
              </a:solidFill>
              <a:uFill>
                <a:solidFill>
                  <a:srgbClr val="FFFFFF"/>
                </a:solidFill>
              </a:uFill>
              <a:latin typeface="Arial"/>
            </a:endParaRPr>
          </a:p>
        </p:txBody>
      </p:sp>
      <p:pic>
        <p:nvPicPr>
          <p:cNvPr id="15" name="Picture 2"/>
          <p:cNvPicPr/>
          <p:nvPr/>
        </p:nvPicPr>
        <p:blipFill>
          <a:blip r:embed="rId4" cstate="print"/>
          <a:stretch/>
        </p:blipFill>
        <p:spPr>
          <a:xfrm>
            <a:off x="462240" y="2773440"/>
            <a:ext cx="5046120" cy="3365640"/>
          </a:xfrm>
          <a:prstGeom prst="rect">
            <a:avLst/>
          </a:prstGeom>
          <a:ln>
            <a:noFill/>
          </a:ln>
        </p:spPr>
      </p:pic>
      <p:pic>
        <p:nvPicPr>
          <p:cNvPr id="16" name="Picture 4"/>
          <p:cNvPicPr>
            <a:picLocks noChangeAspect="1"/>
          </p:cNvPicPr>
          <p:nvPr/>
        </p:nvPicPr>
        <p:blipFill>
          <a:blip r:embed="rId5" cstate="print"/>
          <a:stretch/>
        </p:blipFill>
        <p:spPr>
          <a:xfrm>
            <a:off x="5726112" y="2773440"/>
            <a:ext cx="5720073" cy="3365640"/>
          </a:xfrm>
          <a:prstGeom prst="rect">
            <a:avLst/>
          </a:prstGeom>
          <a:ln>
            <a:noFill/>
          </a:ln>
        </p:spPr>
      </p:pic>
      <p:sp>
        <p:nvSpPr>
          <p:cNvPr id="3" name="CustomShape 2">
            <a:extLst>
              <a:ext uri="{FF2B5EF4-FFF2-40B4-BE49-F238E27FC236}">
                <a16:creationId xmlns:a16="http://schemas.microsoft.com/office/drawing/2014/main" id="{8E8B3E2D-5177-D07A-43B0-6AED5792A00E}"/>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PROCEDIMENTO DE APLICAÇÃO – COLAGEM DAS PLACAS</a:t>
            </a:r>
            <a:endParaRPr lang="pt-PT" sz="1800" b="0" strike="noStrike" spc="-1">
              <a:solidFill>
                <a:srgbClr val="000000"/>
              </a:solidFill>
              <a:uFill>
                <a:solidFill>
                  <a:srgbClr val="FFFFFF"/>
                </a:solidFill>
              </a:uFill>
              <a:latin typeface="Arial"/>
            </a:endParaRPr>
          </a:p>
        </p:txBody>
      </p:sp>
      <p:pic>
        <p:nvPicPr>
          <p:cNvPr id="346" name="Imagem 9"/>
          <p:cNvPicPr/>
          <p:nvPr/>
        </p:nvPicPr>
        <p:blipFill>
          <a:blip r:embed="rId3" cstate="print"/>
          <a:stretch/>
        </p:blipFill>
        <p:spPr>
          <a:xfrm>
            <a:off x="8638560" y="0"/>
            <a:ext cx="3552840" cy="1693800"/>
          </a:xfrm>
          <a:prstGeom prst="rect">
            <a:avLst/>
          </a:prstGeom>
          <a:ln>
            <a:noFill/>
          </a:ln>
        </p:spPr>
      </p:pic>
      <p:sp>
        <p:nvSpPr>
          <p:cNvPr id="348" name="CustomShape 4"/>
          <p:cNvSpPr/>
          <p:nvPr/>
        </p:nvSpPr>
        <p:spPr>
          <a:xfrm>
            <a:off x="472828" y="1278605"/>
            <a:ext cx="6173203" cy="4602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60">
              <a:lnSpc>
                <a:spcPct val="100000"/>
              </a:lnSpc>
            </a:pPr>
            <a:r>
              <a:rPr lang="pt-PT" sz="2400" b="1" strike="noStrike" spc="-1">
                <a:solidFill>
                  <a:srgbClr val="000000"/>
                </a:solidFill>
                <a:uFill>
                  <a:solidFill>
                    <a:srgbClr val="FFFFFF"/>
                  </a:solidFill>
                </a:uFill>
                <a:latin typeface="Roboto Light"/>
                <a:ea typeface="Roboto Light"/>
              </a:rPr>
              <a:t>Disposição da argamassa de colagem</a:t>
            </a:r>
            <a:endParaRPr lang="pt-PT" sz="2000" b="0" strike="noStrike" spc="-1">
              <a:solidFill>
                <a:srgbClr val="000000"/>
              </a:solidFill>
              <a:uFill>
                <a:solidFill>
                  <a:srgbClr val="FFFFFF"/>
                </a:solidFill>
              </a:uFill>
              <a:latin typeface="Arial"/>
            </a:endParaRPr>
          </a:p>
        </p:txBody>
      </p:sp>
      <p:sp>
        <p:nvSpPr>
          <p:cNvPr id="349" name="CustomShape 5"/>
          <p:cNvSpPr/>
          <p:nvPr/>
        </p:nvSpPr>
        <p:spPr>
          <a:xfrm>
            <a:off x="472828" y="1921189"/>
            <a:ext cx="7012652" cy="1888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600"/>
              </a:spcBef>
            </a:pPr>
            <a:r>
              <a:rPr lang="pt-PT" sz="1800" b="0" strike="noStrike" spc="-1">
                <a:solidFill>
                  <a:srgbClr val="000000"/>
                </a:solidFill>
                <a:uFill>
                  <a:solidFill>
                    <a:srgbClr val="FFFFFF"/>
                  </a:solidFill>
                </a:uFill>
                <a:latin typeface="Roboto Light"/>
                <a:ea typeface="Roboto Light"/>
              </a:rPr>
              <a:t>Devem ser respeitadas as indicações dos fabricantes, descritas nas fichas técnicas dos produtos.</a:t>
            </a:r>
            <a:endParaRPr lang="pt-PT" sz="1800" b="0" strike="noStrike" spc="-1">
              <a:solidFill>
                <a:srgbClr val="000000"/>
              </a:solidFill>
              <a:uFill>
                <a:solidFill>
                  <a:srgbClr val="FFFFFF"/>
                </a:solidFill>
              </a:uFill>
              <a:latin typeface="Arial"/>
            </a:endParaRPr>
          </a:p>
          <a:p>
            <a:pPr>
              <a:lnSpc>
                <a:spcPct val="100000"/>
              </a:lnSpc>
              <a:spcBef>
                <a:spcPts val="600"/>
              </a:spcBef>
            </a:pPr>
            <a:r>
              <a:rPr lang="pt-PT" sz="1800" b="0" strike="noStrike" spc="-1">
                <a:solidFill>
                  <a:srgbClr val="000000"/>
                </a:solidFill>
                <a:uFill>
                  <a:solidFill>
                    <a:srgbClr val="FFFFFF"/>
                  </a:solidFill>
                </a:uFill>
                <a:latin typeface="Roboto Light"/>
                <a:ea typeface="Roboto Light"/>
              </a:rPr>
              <a:t>Entre a placa isolante e o suporte não deve circular ar.</a:t>
            </a:r>
            <a:endParaRPr lang="pt-PT" sz="1800" b="0" strike="noStrike" spc="-1">
              <a:solidFill>
                <a:srgbClr val="000000"/>
              </a:solidFill>
              <a:uFill>
                <a:solidFill>
                  <a:srgbClr val="FFFFFF"/>
                </a:solidFill>
              </a:uFill>
              <a:latin typeface="Arial"/>
            </a:endParaRPr>
          </a:p>
          <a:p>
            <a:pPr>
              <a:lnSpc>
                <a:spcPct val="100000"/>
              </a:lnSpc>
              <a:spcBef>
                <a:spcPts val="600"/>
              </a:spcBef>
            </a:pPr>
            <a:r>
              <a:rPr lang="pt-PT" sz="1800" b="0" strike="noStrike" spc="-1">
                <a:solidFill>
                  <a:srgbClr val="000000"/>
                </a:solidFill>
                <a:uFill>
                  <a:solidFill>
                    <a:srgbClr val="FFFFFF"/>
                  </a:solidFill>
                </a:uFill>
                <a:latin typeface="Roboto Light"/>
                <a:ea typeface="Roboto Light"/>
              </a:rPr>
              <a:t>Promover a maximização da área de colagem da placa à superfície do suporte, de forma a minimizar os fenómenos de Curvatura das placas.</a:t>
            </a:r>
            <a:endParaRPr lang="pt-PT" sz="1800" b="0" strike="noStrike" spc="-1">
              <a:solidFill>
                <a:srgbClr val="000000"/>
              </a:solidFill>
              <a:uFill>
                <a:solidFill>
                  <a:srgbClr val="FFFFFF"/>
                </a:solidFill>
              </a:uFill>
              <a:latin typeface="Arial"/>
            </a:endParaRPr>
          </a:p>
        </p:txBody>
      </p:sp>
      <p:pic>
        <p:nvPicPr>
          <p:cNvPr id="350" name="Picture 2"/>
          <p:cNvPicPr/>
          <p:nvPr/>
        </p:nvPicPr>
        <p:blipFill>
          <a:blip r:embed="rId4" cstate="print"/>
          <a:srcRect r="51120"/>
          <a:stretch/>
        </p:blipFill>
        <p:spPr>
          <a:xfrm>
            <a:off x="8256960" y="1599120"/>
            <a:ext cx="3162960" cy="1664280"/>
          </a:xfrm>
          <a:prstGeom prst="rect">
            <a:avLst/>
          </a:prstGeom>
          <a:ln w="9360">
            <a:noFill/>
          </a:ln>
        </p:spPr>
      </p:pic>
      <p:pic>
        <p:nvPicPr>
          <p:cNvPr id="351" name="Picture 2"/>
          <p:cNvPicPr/>
          <p:nvPr/>
        </p:nvPicPr>
        <p:blipFill>
          <a:blip r:embed="rId4" cstate="print"/>
          <a:srcRect l="51317"/>
          <a:stretch/>
        </p:blipFill>
        <p:spPr>
          <a:xfrm>
            <a:off x="8258760" y="3305520"/>
            <a:ext cx="3161520" cy="1670040"/>
          </a:xfrm>
          <a:prstGeom prst="rect">
            <a:avLst/>
          </a:prstGeom>
          <a:ln w="9360">
            <a:noFill/>
          </a:ln>
        </p:spPr>
      </p:pic>
      <p:pic>
        <p:nvPicPr>
          <p:cNvPr id="352" name="Picture 2"/>
          <p:cNvPicPr/>
          <p:nvPr/>
        </p:nvPicPr>
        <p:blipFill>
          <a:blip r:embed="rId5" cstate="print"/>
          <a:stretch/>
        </p:blipFill>
        <p:spPr>
          <a:xfrm>
            <a:off x="1153428" y="4098714"/>
            <a:ext cx="2023200" cy="1654560"/>
          </a:xfrm>
          <a:prstGeom prst="rect">
            <a:avLst/>
          </a:prstGeom>
          <a:ln w="9360">
            <a:noFill/>
          </a:ln>
        </p:spPr>
      </p:pic>
      <p:sp>
        <p:nvSpPr>
          <p:cNvPr id="353" name="CustomShape 6"/>
          <p:cNvSpPr/>
          <p:nvPr/>
        </p:nvSpPr>
        <p:spPr>
          <a:xfrm>
            <a:off x="998268" y="5752914"/>
            <a:ext cx="2178720" cy="3189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marL="285840" indent="-285120" algn="ctr">
              <a:lnSpc>
                <a:spcPct val="100000"/>
              </a:lnSpc>
            </a:pPr>
            <a:r>
              <a:rPr lang="pt-PT" sz="1600" b="0" strike="noStrike" spc="-1">
                <a:solidFill>
                  <a:srgbClr val="000000"/>
                </a:solidFill>
                <a:uFill>
                  <a:solidFill>
                    <a:srgbClr val="FFFFFF"/>
                  </a:solidFill>
                </a:uFill>
                <a:latin typeface="Roboto Light"/>
                <a:ea typeface="Roboto Light"/>
              </a:rPr>
              <a:t>Colagem total</a:t>
            </a:r>
            <a:endParaRPr lang="pt-PT" sz="1800" b="0" strike="noStrike" spc="-1">
              <a:solidFill>
                <a:srgbClr val="000000"/>
              </a:solidFill>
              <a:uFill>
                <a:solidFill>
                  <a:srgbClr val="FFFFFF"/>
                </a:solidFill>
              </a:uFill>
              <a:latin typeface="Arial"/>
            </a:endParaRPr>
          </a:p>
        </p:txBody>
      </p:sp>
      <p:pic>
        <p:nvPicPr>
          <p:cNvPr id="354" name="Picture 3"/>
          <p:cNvPicPr/>
          <p:nvPr/>
        </p:nvPicPr>
        <p:blipFill>
          <a:blip r:embed="rId6" cstate="print"/>
          <a:stretch/>
        </p:blipFill>
        <p:spPr>
          <a:xfrm>
            <a:off x="4112628" y="4079274"/>
            <a:ext cx="3043800" cy="1673280"/>
          </a:xfrm>
          <a:prstGeom prst="rect">
            <a:avLst/>
          </a:prstGeom>
          <a:ln w="9360">
            <a:noFill/>
          </a:ln>
        </p:spPr>
      </p:pic>
      <p:sp>
        <p:nvSpPr>
          <p:cNvPr id="355" name="CustomShape 7"/>
          <p:cNvSpPr/>
          <p:nvPr/>
        </p:nvSpPr>
        <p:spPr>
          <a:xfrm>
            <a:off x="4059708" y="5752914"/>
            <a:ext cx="3096720" cy="4586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marL="285840" indent="-285120" algn="ctr">
              <a:lnSpc>
                <a:spcPct val="100000"/>
              </a:lnSpc>
            </a:pPr>
            <a:r>
              <a:rPr lang="pt-PT" sz="1600" b="0" strike="noStrike" spc="-1">
                <a:solidFill>
                  <a:srgbClr val="000000"/>
                </a:solidFill>
                <a:uFill>
                  <a:solidFill>
                    <a:srgbClr val="FFFFFF"/>
                  </a:solidFill>
                </a:uFill>
                <a:latin typeface="Roboto Light"/>
                <a:ea typeface="Roboto Light"/>
              </a:rPr>
              <a:t>Colagem perimetral com pontos </a:t>
            </a:r>
            <a:endParaRPr lang="pt-PT" sz="1800" b="0" strike="noStrike" spc="-1">
              <a:solidFill>
                <a:srgbClr val="000000"/>
              </a:solidFill>
              <a:uFill>
                <a:solidFill>
                  <a:srgbClr val="FFFFFF"/>
                </a:solidFill>
              </a:uFill>
              <a:latin typeface="Arial"/>
            </a:endParaRPr>
          </a:p>
          <a:p>
            <a:pPr marL="285840" indent="-285120" algn="ctr">
              <a:lnSpc>
                <a:spcPct val="100000"/>
              </a:lnSpc>
            </a:pPr>
            <a:r>
              <a:rPr lang="pt-PT" sz="1200" b="0" strike="noStrike" spc="-1">
                <a:solidFill>
                  <a:srgbClr val="000000"/>
                </a:solidFill>
                <a:uFill>
                  <a:solidFill>
                    <a:srgbClr val="FFFFFF"/>
                  </a:solidFill>
                </a:uFill>
                <a:latin typeface="Roboto Light"/>
                <a:ea typeface="Roboto Light"/>
              </a:rPr>
              <a:t>(área&gt; 60% da placa)</a:t>
            </a:r>
            <a:endParaRPr lang="pt-PT" sz="1800" b="0" strike="noStrike" spc="-1">
              <a:solidFill>
                <a:srgbClr val="000000"/>
              </a:solidFill>
              <a:uFill>
                <a:solidFill>
                  <a:srgbClr val="FFFFFF"/>
                </a:solidFill>
              </a:uFill>
              <a:latin typeface="Arial"/>
            </a:endParaRPr>
          </a:p>
        </p:txBody>
      </p:sp>
      <p:sp>
        <p:nvSpPr>
          <p:cNvPr id="3" name="CustomShape 2">
            <a:extLst>
              <a:ext uri="{FF2B5EF4-FFF2-40B4-BE49-F238E27FC236}">
                <a16:creationId xmlns:a16="http://schemas.microsoft.com/office/drawing/2014/main" id="{4E9599D2-8C1D-F4D8-AD23-A8C64D75E01A}"/>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24979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ustomShape 1"/>
          <p:cNvSpPr/>
          <p:nvPr/>
        </p:nvSpPr>
        <p:spPr>
          <a:xfrm>
            <a:off x="81000" y="648072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nSpc>
                <a:spcPct val="100000"/>
              </a:lnSpc>
            </a:pPr>
            <a:r>
              <a:rPr lang="pt-PT" sz="989" b="0" strike="noStrike" spc="-1">
                <a:solidFill>
                  <a:srgbClr val="000000"/>
                </a:solidFill>
                <a:uFill>
                  <a:solidFill>
                    <a:srgbClr val="FFFFFF"/>
                  </a:solidFill>
                </a:uFill>
                <a:latin typeface="Roboto Light"/>
                <a:ea typeface="Roboto Light"/>
              </a:rPr>
              <a:t>dd.mm.aaaa</a:t>
            </a:r>
            <a:endParaRPr lang="pt-PT" sz="1800" b="0" strike="noStrike" spc="-1">
              <a:solidFill>
                <a:srgbClr val="000000"/>
              </a:solidFill>
              <a:uFill>
                <a:solidFill>
                  <a:srgbClr val="FFFFFF"/>
                </a:solidFill>
              </a:uFill>
              <a:latin typeface="Arial"/>
            </a:endParaRPr>
          </a:p>
        </p:txBody>
      </p:sp>
      <p:sp>
        <p:nvSpPr>
          <p:cNvPr id="53" name="CustomShape 3"/>
          <p:cNvSpPr/>
          <p:nvPr/>
        </p:nvSpPr>
        <p:spPr>
          <a:xfrm>
            <a:off x="1212840" y="1921680"/>
            <a:ext cx="9779040" cy="7117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just">
              <a:lnSpc>
                <a:spcPct val="100000"/>
              </a:lnSpc>
            </a:pPr>
            <a:r>
              <a:rPr lang="pt-PT" sz="4000" b="0" strike="noStrike" cap="all" spc="-1" dirty="0">
                <a:solidFill>
                  <a:srgbClr val="000000"/>
                </a:solidFill>
                <a:uFill>
                  <a:solidFill>
                    <a:srgbClr val="FFFFFF"/>
                  </a:solidFill>
                </a:uFill>
                <a:latin typeface="Roboto Medium"/>
                <a:ea typeface="Roboto Medium"/>
              </a:rPr>
              <a:t>manual etics </a:t>
            </a:r>
            <a:r>
              <a:rPr lang="pt-PT" sz="4000" b="0" strike="noStrike" cap="all" spc="-1" dirty="0" err="1">
                <a:solidFill>
                  <a:srgbClr val="000000"/>
                </a:solidFill>
                <a:uFill>
                  <a:solidFill>
                    <a:srgbClr val="FFFFFF"/>
                  </a:solidFill>
                </a:uFill>
                <a:latin typeface="Roboto Medium"/>
                <a:ea typeface="Roboto Medium"/>
              </a:rPr>
              <a:t>apfac</a:t>
            </a:r>
            <a:endParaRPr lang="pt-PT" sz="1800" b="0" strike="noStrike" spc="-1" dirty="0">
              <a:solidFill>
                <a:srgbClr val="000000"/>
              </a:solidFill>
              <a:uFill>
                <a:solidFill>
                  <a:srgbClr val="FFFFFF"/>
                </a:solidFill>
              </a:uFill>
              <a:latin typeface="Arial"/>
            </a:endParaRPr>
          </a:p>
        </p:txBody>
      </p:sp>
      <p:pic>
        <p:nvPicPr>
          <p:cNvPr id="54" name="Imagem 7"/>
          <p:cNvPicPr/>
          <p:nvPr/>
        </p:nvPicPr>
        <p:blipFill>
          <a:blip r:embed="rId3" cstate="print"/>
          <a:srcRect l="7230" t="24161" r="8018" b="11612"/>
          <a:stretch/>
        </p:blipFill>
        <p:spPr>
          <a:xfrm>
            <a:off x="-83520" y="3063240"/>
            <a:ext cx="5032080" cy="4091400"/>
          </a:xfrm>
          <a:prstGeom prst="rect">
            <a:avLst/>
          </a:prstGeom>
          <a:ln>
            <a:noFill/>
          </a:ln>
        </p:spPr>
      </p:pic>
      <p:pic>
        <p:nvPicPr>
          <p:cNvPr id="55" name="Imagem 9"/>
          <p:cNvPicPr/>
          <p:nvPr/>
        </p:nvPicPr>
        <p:blipFill>
          <a:blip r:embed="rId4" cstate="print"/>
          <a:stretch/>
        </p:blipFill>
        <p:spPr>
          <a:xfrm>
            <a:off x="8638560" y="0"/>
            <a:ext cx="3552840" cy="1693800"/>
          </a:xfrm>
          <a:prstGeom prst="rect">
            <a:avLst/>
          </a:prstGeom>
          <a:ln>
            <a:noFill/>
          </a:ln>
        </p:spPr>
      </p:pic>
      <p:sp>
        <p:nvSpPr>
          <p:cNvPr id="3" name="CustomShape 2">
            <a:extLst>
              <a:ext uri="{FF2B5EF4-FFF2-40B4-BE49-F238E27FC236}">
                <a16:creationId xmlns:a16="http://schemas.microsoft.com/office/drawing/2014/main" id="{2A12B8B3-64DE-0673-AA2B-3D032F7AD5D4}"/>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12844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cap="all" spc="-1">
                <a:solidFill>
                  <a:srgbClr val="000000"/>
                </a:solidFill>
                <a:uFill>
                  <a:solidFill>
                    <a:srgbClr val="FFFFFF"/>
                  </a:solidFill>
                </a:uFill>
                <a:latin typeface="Roboto Medium"/>
                <a:ea typeface="Roboto Medium"/>
              </a:rPr>
              <a:t>PROCEDIMENTO DE APLICAÇÃO – COLAGEM DAS PLACAS</a:t>
            </a:r>
          </a:p>
        </p:txBody>
      </p:sp>
      <p:pic>
        <p:nvPicPr>
          <p:cNvPr id="247" name="Imagem 9"/>
          <p:cNvPicPr/>
          <p:nvPr/>
        </p:nvPicPr>
        <p:blipFill>
          <a:blip r:embed="rId3" cstate="print"/>
          <a:stretch/>
        </p:blipFill>
        <p:spPr>
          <a:xfrm>
            <a:off x="8638560" y="0"/>
            <a:ext cx="3552840" cy="1693800"/>
          </a:xfrm>
          <a:prstGeom prst="rect">
            <a:avLst/>
          </a:prstGeom>
          <a:ln>
            <a:noFill/>
          </a:ln>
        </p:spPr>
      </p:pic>
      <p:pic>
        <p:nvPicPr>
          <p:cNvPr id="2" name="Imagem 1"/>
          <p:cNvPicPr>
            <a:picLocks noChangeAspect="1"/>
          </p:cNvPicPr>
          <p:nvPr/>
        </p:nvPicPr>
        <p:blipFill>
          <a:blip r:embed="rId4" cstate="print"/>
          <a:stretch>
            <a:fillRect/>
          </a:stretch>
        </p:blipFill>
        <p:spPr>
          <a:xfrm>
            <a:off x="197304" y="2520066"/>
            <a:ext cx="3244951" cy="2231816"/>
          </a:xfrm>
          <a:prstGeom prst="rect">
            <a:avLst/>
          </a:prstGeom>
        </p:spPr>
      </p:pic>
      <p:sp>
        <p:nvSpPr>
          <p:cNvPr id="14" name="CustomShape 4"/>
          <p:cNvSpPr/>
          <p:nvPr/>
        </p:nvSpPr>
        <p:spPr>
          <a:xfrm>
            <a:off x="527400" y="1272240"/>
            <a:ext cx="4916160" cy="106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a:solidFill>
                  <a:srgbClr val="000000"/>
                </a:solidFill>
                <a:uFill>
                  <a:solidFill>
                    <a:srgbClr val="FFFFFF"/>
                  </a:solidFill>
                </a:uFill>
                <a:latin typeface="Roboto Light"/>
                <a:ea typeface="Roboto Light"/>
              </a:rPr>
              <a:t>Placa Isolante</a:t>
            </a:r>
            <a:endParaRPr lang="pt-PT" sz="2000" b="0" strike="noStrike" spc="-1">
              <a:solidFill>
                <a:srgbClr val="000000"/>
              </a:solidFill>
              <a:uFill>
                <a:solidFill>
                  <a:srgbClr val="FFFFFF"/>
                </a:solidFill>
              </a:uFill>
              <a:latin typeface="Arial"/>
            </a:endParaRPr>
          </a:p>
        </p:txBody>
      </p:sp>
      <p:graphicFrame>
        <p:nvGraphicFramePr>
          <p:cNvPr id="8" name="Tabela 7">
            <a:extLst>
              <a:ext uri="{FF2B5EF4-FFF2-40B4-BE49-F238E27FC236}">
                <a16:creationId xmlns:a16="http://schemas.microsoft.com/office/drawing/2014/main" id="{0AD6A5E3-D43D-4F51-A914-4FBFF0CA31BD}"/>
              </a:ext>
            </a:extLst>
          </p:cNvPr>
          <p:cNvGraphicFramePr>
            <a:graphicFrameLocks noGrp="1"/>
          </p:cNvGraphicFramePr>
          <p:nvPr>
            <p:extLst>
              <p:ext uri="{D42A27DB-BD31-4B8C-83A1-F6EECF244321}">
                <p14:modId xmlns:p14="http://schemas.microsoft.com/office/powerpoint/2010/main" val="4191429771"/>
              </p:ext>
            </p:extLst>
          </p:nvPr>
        </p:nvGraphicFramePr>
        <p:xfrm>
          <a:off x="3606775" y="1340018"/>
          <a:ext cx="8057825" cy="5155422"/>
        </p:xfrm>
        <a:graphic>
          <a:graphicData uri="http://schemas.openxmlformats.org/drawingml/2006/table">
            <a:tbl>
              <a:tblPr firstRow="1" firstCol="1" bandRow="1">
                <a:tableStyleId>{5940675A-B579-460E-94D1-54222C63F5DA}</a:tableStyleId>
              </a:tblPr>
              <a:tblGrid>
                <a:gridCol w="1864647">
                  <a:extLst>
                    <a:ext uri="{9D8B030D-6E8A-4147-A177-3AD203B41FA5}">
                      <a16:colId xmlns:a16="http://schemas.microsoft.com/office/drawing/2014/main" val="20000"/>
                    </a:ext>
                  </a:extLst>
                </a:gridCol>
                <a:gridCol w="1465446">
                  <a:extLst>
                    <a:ext uri="{9D8B030D-6E8A-4147-A177-3AD203B41FA5}">
                      <a16:colId xmlns:a16="http://schemas.microsoft.com/office/drawing/2014/main" val="20001"/>
                    </a:ext>
                  </a:extLst>
                </a:gridCol>
                <a:gridCol w="1465446">
                  <a:extLst>
                    <a:ext uri="{9D8B030D-6E8A-4147-A177-3AD203B41FA5}">
                      <a16:colId xmlns:a16="http://schemas.microsoft.com/office/drawing/2014/main" val="20002"/>
                    </a:ext>
                  </a:extLst>
                </a:gridCol>
                <a:gridCol w="1660384">
                  <a:extLst>
                    <a:ext uri="{9D8B030D-6E8A-4147-A177-3AD203B41FA5}">
                      <a16:colId xmlns:a16="http://schemas.microsoft.com/office/drawing/2014/main" val="20003"/>
                    </a:ext>
                  </a:extLst>
                </a:gridCol>
                <a:gridCol w="1601902">
                  <a:extLst>
                    <a:ext uri="{9D8B030D-6E8A-4147-A177-3AD203B41FA5}">
                      <a16:colId xmlns:a16="http://schemas.microsoft.com/office/drawing/2014/main" val="20004"/>
                    </a:ext>
                  </a:extLst>
                </a:gridCol>
              </a:tblGrid>
              <a:tr h="197673">
                <a:tc gridSpan="5">
                  <a:txBody>
                    <a:bodyPr/>
                    <a:lstStyle/>
                    <a:p>
                      <a:pPr algn="ctr">
                        <a:spcAft>
                          <a:spcPts val="0"/>
                        </a:spcAft>
                      </a:pPr>
                      <a:r>
                        <a:rPr lang="pt-PT" sz="1200" b="1">
                          <a:effectLst/>
                        </a:rPr>
                        <a:t>Características Técnicas*</a:t>
                      </a:r>
                      <a:endParaRPr lang="pt-PT" sz="1200" b="1">
                        <a:effectLst/>
                        <a:latin typeface="Calibri"/>
                        <a:ea typeface="Calibri"/>
                        <a:cs typeface="Times New Roman"/>
                      </a:endParaRPr>
                    </a:p>
                  </a:txBody>
                  <a:tcPr marL="68580" marR="68580" marT="0"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10000"/>
                  </a:ext>
                </a:extLst>
              </a:tr>
              <a:tr h="197673">
                <a:tc>
                  <a:txBody>
                    <a:bodyPr/>
                    <a:lstStyle/>
                    <a:p>
                      <a:pPr algn="ctr">
                        <a:spcAft>
                          <a:spcPts val="0"/>
                        </a:spcAft>
                      </a:pPr>
                      <a:r>
                        <a:rPr lang="pt-PT" sz="1200">
                          <a:effectLst/>
                        </a:rPr>
                        <a:t> </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EPS</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XPS</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MW</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ICB</a:t>
                      </a:r>
                      <a:endParaRPr lang="pt-PT" sz="1200">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395346">
                <a:tc>
                  <a:txBody>
                    <a:bodyPr/>
                    <a:lstStyle/>
                    <a:p>
                      <a:pPr algn="ctr">
                        <a:spcAft>
                          <a:spcPts val="0"/>
                        </a:spcAft>
                      </a:pPr>
                      <a:r>
                        <a:rPr lang="pt-PT" sz="1200" b="1">
                          <a:effectLst/>
                        </a:rPr>
                        <a:t>Condutibilidade térmica (W/</a:t>
                      </a:r>
                      <a:r>
                        <a:rPr lang="pt-PT" sz="1200" b="1" err="1">
                          <a:effectLst/>
                        </a:rPr>
                        <a:t>m∙k</a:t>
                      </a:r>
                      <a:r>
                        <a:rPr lang="pt-PT" sz="1200" b="1">
                          <a:effectLst/>
                        </a:rPr>
                        <a:t>)</a:t>
                      </a:r>
                      <a:endParaRPr lang="pt-PT" sz="1200" b="1">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λ= 0,035 a 0,038</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λ= 0,033 a 0,037</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λ= 0,034 a 0,038</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λ = 0,037 a 0,040</a:t>
                      </a:r>
                      <a:endParaRPr lang="pt-PT" sz="120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197673">
                <a:tc>
                  <a:txBody>
                    <a:bodyPr/>
                    <a:lstStyle/>
                    <a:p>
                      <a:pPr algn="ctr">
                        <a:spcAft>
                          <a:spcPts val="0"/>
                        </a:spcAft>
                      </a:pPr>
                      <a:r>
                        <a:rPr lang="pt-PT" sz="1200" b="1" err="1">
                          <a:effectLst/>
                        </a:rPr>
                        <a:t>Reação</a:t>
                      </a:r>
                      <a:r>
                        <a:rPr lang="pt-PT" sz="1200" b="1">
                          <a:effectLst/>
                        </a:rPr>
                        <a:t> ao fogo</a:t>
                      </a:r>
                      <a:endParaRPr lang="pt-PT" sz="1200" b="1">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Classe E</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Classe E</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Classe A1 ou A2</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Classe E</a:t>
                      </a:r>
                      <a:endParaRPr lang="pt-PT" sz="1200">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395346">
                <a:tc>
                  <a:txBody>
                    <a:bodyPr/>
                    <a:lstStyle/>
                    <a:p>
                      <a:pPr algn="ctr">
                        <a:spcAft>
                          <a:spcPts val="0"/>
                        </a:spcAft>
                      </a:pPr>
                      <a:r>
                        <a:rPr lang="pt-PT" sz="1200" b="1">
                          <a:effectLst/>
                        </a:rPr>
                        <a:t>Resistência ao corte</a:t>
                      </a:r>
                      <a:r>
                        <a:rPr lang="pt-PT" sz="1200" b="1" baseline="0">
                          <a:effectLst/>
                        </a:rPr>
                        <a:t> </a:t>
                      </a:r>
                      <a:r>
                        <a:rPr lang="pt-PT" sz="1200" b="1">
                          <a:effectLst/>
                        </a:rPr>
                        <a:t>(</a:t>
                      </a:r>
                      <a:r>
                        <a:rPr lang="pt-PT" sz="1200" b="1" err="1">
                          <a:effectLst/>
                        </a:rPr>
                        <a:t>kPa</a:t>
                      </a:r>
                      <a:r>
                        <a:rPr lang="pt-PT" sz="1200" b="1">
                          <a:effectLst/>
                        </a:rPr>
                        <a:t>)</a:t>
                      </a:r>
                      <a:endParaRPr lang="pt-PT" sz="1200" b="1">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D.N.D.**</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150</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D.N.D.**</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D.N.D.**</a:t>
                      </a:r>
                      <a:endParaRPr lang="pt-PT" sz="120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593019">
                <a:tc>
                  <a:txBody>
                    <a:bodyPr/>
                    <a:lstStyle/>
                    <a:p>
                      <a:pPr algn="ctr">
                        <a:spcAft>
                          <a:spcPts val="0"/>
                        </a:spcAft>
                      </a:pPr>
                      <a:r>
                        <a:rPr lang="pt-PT" sz="1200" b="1">
                          <a:effectLst/>
                        </a:rPr>
                        <a:t>Resistência perpendicular às faces (TR) (</a:t>
                      </a:r>
                      <a:r>
                        <a:rPr lang="pt-PT" sz="1200" b="1" err="1">
                          <a:effectLst/>
                        </a:rPr>
                        <a:t>KPa</a:t>
                      </a:r>
                      <a:r>
                        <a:rPr lang="pt-PT" sz="1200" b="1">
                          <a:effectLst/>
                        </a:rPr>
                        <a:t>)</a:t>
                      </a:r>
                      <a:endParaRPr lang="pt-PT" sz="1200" b="1">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D.N.D.**</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400</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dirty="0">
                          <a:effectLst/>
                        </a:rPr>
                        <a:t>7,5</a:t>
                      </a:r>
                      <a:endParaRPr lang="pt-PT" sz="1200" dirty="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50</a:t>
                      </a:r>
                      <a:endParaRPr lang="pt-PT" sz="1200">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395346">
                <a:tc>
                  <a:txBody>
                    <a:bodyPr/>
                    <a:lstStyle/>
                    <a:p>
                      <a:pPr algn="ctr">
                        <a:spcAft>
                          <a:spcPts val="0"/>
                        </a:spcAft>
                      </a:pPr>
                      <a:r>
                        <a:rPr lang="pt-PT" sz="1200" b="1">
                          <a:effectLst/>
                        </a:rPr>
                        <a:t>Resistência à compressão (</a:t>
                      </a:r>
                      <a:r>
                        <a:rPr lang="pt-PT" sz="1200" b="1" err="1">
                          <a:effectLst/>
                        </a:rPr>
                        <a:t>KPa</a:t>
                      </a:r>
                      <a:r>
                        <a:rPr lang="pt-PT" sz="1200" b="1">
                          <a:effectLst/>
                        </a:rPr>
                        <a:t>)</a:t>
                      </a:r>
                      <a:endParaRPr lang="pt-PT" sz="1200" b="1">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100-150</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300</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15</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100</a:t>
                      </a:r>
                      <a:endParaRPr lang="pt-PT" sz="1200">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395346">
                <a:tc>
                  <a:txBody>
                    <a:bodyPr/>
                    <a:lstStyle/>
                    <a:p>
                      <a:pPr algn="ctr">
                        <a:spcAft>
                          <a:spcPts val="0"/>
                        </a:spcAft>
                      </a:pPr>
                      <a:r>
                        <a:rPr lang="it-IT" sz="1200" b="1">
                          <a:effectLst/>
                        </a:rPr>
                        <a:t>Massa Volúmica indicativa (kg/m</a:t>
                      </a:r>
                      <a:r>
                        <a:rPr lang="it-IT" sz="1200" b="1" baseline="30000">
                          <a:effectLst/>
                        </a:rPr>
                        <a:t>3</a:t>
                      </a:r>
                      <a:r>
                        <a:rPr lang="it-IT" sz="1200" b="1">
                          <a:effectLst/>
                        </a:rPr>
                        <a:t>)</a:t>
                      </a:r>
                      <a:endParaRPr lang="pt-PT" sz="1200" b="1">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17-22</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30-33</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70-150</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110-120</a:t>
                      </a:r>
                      <a:endParaRPr lang="pt-PT" sz="1200">
                        <a:effectLst/>
                        <a:latin typeface="Calibri"/>
                        <a:ea typeface="Calibri"/>
                        <a:cs typeface="Times New Roman"/>
                      </a:endParaRPr>
                    </a:p>
                  </a:txBody>
                  <a:tcPr marL="68580" marR="68580" marT="0" marB="0" anchor="ctr"/>
                </a:tc>
                <a:extLst>
                  <a:ext uri="{0D108BD9-81ED-4DB2-BD59-A6C34878D82A}">
                    <a16:rowId xmlns:a16="http://schemas.microsoft.com/office/drawing/2014/main" val="10007"/>
                  </a:ext>
                </a:extLst>
              </a:tr>
              <a:tr h="593019">
                <a:tc>
                  <a:txBody>
                    <a:bodyPr/>
                    <a:lstStyle/>
                    <a:p>
                      <a:pPr algn="ctr">
                        <a:spcAft>
                          <a:spcPts val="0"/>
                        </a:spcAft>
                      </a:pPr>
                      <a:r>
                        <a:rPr lang="pt-PT" sz="1200" b="1">
                          <a:effectLst/>
                        </a:rPr>
                        <a:t>Estabilidade dimensional (70ºC a 90% HR)</a:t>
                      </a:r>
                      <a:endParaRPr lang="pt-PT" sz="1200" b="1">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&lt;5</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&lt;5</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&lt;1</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D.N.D.**</a:t>
                      </a:r>
                      <a:endParaRPr lang="pt-PT" sz="1200">
                        <a:effectLst/>
                        <a:latin typeface="Calibri"/>
                        <a:ea typeface="Calibri"/>
                        <a:cs typeface="Times New Roman"/>
                      </a:endParaRPr>
                    </a:p>
                  </a:txBody>
                  <a:tcPr marL="68580" marR="68580" marT="0" marB="0" anchor="ctr"/>
                </a:tc>
                <a:extLst>
                  <a:ext uri="{0D108BD9-81ED-4DB2-BD59-A6C34878D82A}">
                    <a16:rowId xmlns:a16="http://schemas.microsoft.com/office/drawing/2014/main" val="10008"/>
                  </a:ext>
                </a:extLst>
              </a:tr>
              <a:tr h="593019">
                <a:tc>
                  <a:txBody>
                    <a:bodyPr/>
                    <a:lstStyle/>
                    <a:p>
                      <a:pPr algn="ctr">
                        <a:spcAft>
                          <a:spcPts val="0"/>
                        </a:spcAft>
                      </a:pPr>
                      <a:r>
                        <a:rPr lang="pt-PT" sz="1200" b="1" err="1">
                          <a:effectLst/>
                        </a:rPr>
                        <a:t>Coef</a:t>
                      </a:r>
                      <a:r>
                        <a:rPr lang="pt-PT" sz="1200" b="1">
                          <a:effectLst/>
                        </a:rPr>
                        <a:t>. Resistência à difusão ao vapor água µ</a:t>
                      </a:r>
                      <a:endParaRPr lang="pt-PT" sz="1200" b="1">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30-70</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50</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1</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≥20</a:t>
                      </a:r>
                      <a:endParaRPr lang="pt-PT" sz="1200">
                        <a:effectLst/>
                        <a:latin typeface="Calibri"/>
                        <a:ea typeface="Calibri"/>
                        <a:cs typeface="Times New Roman"/>
                      </a:endParaRPr>
                    </a:p>
                  </a:txBody>
                  <a:tcPr marL="68580" marR="68580" marT="0" marB="0" anchor="ctr"/>
                </a:tc>
                <a:extLst>
                  <a:ext uri="{0D108BD9-81ED-4DB2-BD59-A6C34878D82A}">
                    <a16:rowId xmlns:a16="http://schemas.microsoft.com/office/drawing/2014/main" val="10009"/>
                  </a:ext>
                </a:extLst>
              </a:tr>
              <a:tr h="247332">
                <a:tc>
                  <a:txBody>
                    <a:bodyPr/>
                    <a:lstStyle/>
                    <a:p>
                      <a:pPr algn="ctr">
                        <a:spcAft>
                          <a:spcPts val="0"/>
                        </a:spcAft>
                      </a:pPr>
                      <a:r>
                        <a:rPr lang="pt-PT" sz="1200" b="1">
                          <a:effectLst/>
                        </a:rPr>
                        <a:t>Desempenho acústico</a:t>
                      </a:r>
                      <a:endParaRPr lang="pt-PT" sz="1200" b="1">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a:t>
                      </a:r>
                      <a:endParaRPr lang="pt-PT" sz="1200">
                        <a:effectLst/>
                        <a:latin typeface="Calibri"/>
                        <a:ea typeface="Calibri"/>
                        <a:cs typeface="Times New Roman"/>
                      </a:endParaRPr>
                    </a:p>
                  </a:txBody>
                  <a:tcPr marL="68580" marR="68580" marT="0" marB="0" anchor="ctr"/>
                </a:tc>
                <a:extLst>
                  <a:ext uri="{0D108BD9-81ED-4DB2-BD59-A6C34878D82A}">
                    <a16:rowId xmlns:a16="http://schemas.microsoft.com/office/drawing/2014/main" val="10010"/>
                  </a:ext>
                </a:extLst>
              </a:tr>
              <a:tr h="395346">
                <a:tc>
                  <a:txBody>
                    <a:bodyPr/>
                    <a:lstStyle/>
                    <a:p>
                      <a:pPr algn="ctr">
                        <a:spcAft>
                          <a:spcPts val="0"/>
                        </a:spcAft>
                      </a:pPr>
                      <a:r>
                        <a:rPr lang="pt-PT" sz="1200" b="1">
                          <a:effectLst/>
                        </a:rPr>
                        <a:t>Dimensões típicas no mercado (mm)</a:t>
                      </a:r>
                      <a:endParaRPr lang="pt-PT" sz="1200" b="1">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500x1000</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600x1250</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600x1200</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500x1000</a:t>
                      </a:r>
                      <a:endParaRPr lang="pt-PT" sz="1200">
                        <a:effectLst/>
                        <a:latin typeface="Calibri"/>
                        <a:ea typeface="Calibri"/>
                        <a:cs typeface="Times New Roman"/>
                      </a:endParaRPr>
                    </a:p>
                  </a:txBody>
                  <a:tcPr marL="68580" marR="68580" marT="0" marB="0" anchor="ctr"/>
                </a:tc>
                <a:extLst>
                  <a:ext uri="{0D108BD9-81ED-4DB2-BD59-A6C34878D82A}">
                    <a16:rowId xmlns:a16="http://schemas.microsoft.com/office/drawing/2014/main" val="10011"/>
                  </a:ext>
                </a:extLst>
              </a:tr>
              <a:tr h="559284">
                <a:tc>
                  <a:txBody>
                    <a:bodyPr/>
                    <a:lstStyle/>
                    <a:p>
                      <a:pPr algn="ctr">
                        <a:spcAft>
                          <a:spcPts val="0"/>
                        </a:spcAft>
                      </a:pPr>
                      <a:r>
                        <a:rPr lang="pt-PT" sz="1200" b="1">
                          <a:effectLst/>
                        </a:rPr>
                        <a:t>Marcação CE/</a:t>
                      </a:r>
                    </a:p>
                    <a:p>
                      <a:pPr algn="ctr">
                        <a:spcAft>
                          <a:spcPts val="0"/>
                        </a:spcAft>
                      </a:pPr>
                      <a:r>
                        <a:rPr lang="pt-PT" sz="1200" b="1">
                          <a:effectLst/>
                        </a:rPr>
                        <a:t>Cerificação de Produto</a:t>
                      </a:r>
                      <a:endParaRPr lang="pt-PT" sz="1200" b="1">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EN13163</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a:effectLst/>
                        </a:rPr>
                        <a:t>EN13164</a:t>
                      </a:r>
                      <a:endParaRPr lang="pt-PT" sz="1200">
                        <a:effectLst/>
                        <a:latin typeface="Calibri"/>
                        <a:ea typeface="Calibri"/>
                        <a:cs typeface="Times New Roman"/>
                      </a:endParaRPr>
                    </a:p>
                  </a:txBody>
                  <a:tcPr marL="68580" marR="68580" marT="0" marB="0" anchor="ctr"/>
                </a:tc>
                <a:tc>
                  <a:txBody>
                    <a:bodyPr/>
                    <a:lstStyle/>
                    <a:p>
                      <a:pPr algn="ctr">
                        <a:spcAft>
                          <a:spcPts val="0"/>
                        </a:spcAft>
                      </a:pPr>
                      <a:r>
                        <a:rPr lang="pt-PT" sz="1200" dirty="0">
                          <a:effectLst/>
                        </a:rPr>
                        <a:t>EN 13162</a:t>
                      </a:r>
                      <a:endParaRPr lang="pt-PT" sz="1200" dirty="0">
                        <a:effectLst/>
                        <a:latin typeface="Calibri"/>
                        <a:ea typeface="Calibri"/>
                        <a:cs typeface="Times New Roman"/>
                      </a:endParaRPr>
                    </a:p>
                  </a:txBody>
                  <a:tcPr marL="68580" marR="68580" marT="0" marB="0" anchor="ctr"/>
                </a:tc>
                <a:tc>
                  <a:txBody>
                    <a:bodyPr/>
                    <a:lstStyle/>
                    <a:p>
                      <a:pPr algn="ctr">
                        <a:spcAft>
                          <a:spcPts val="0"/>
                        </a:spcAft>
                      </a:pPr>
                      <a:r>
                        <a:rPr lang="pt-PT" sz="1200" dirty="0">
                          <a:effectLst/>
                        </a:rPr>
                        <a:t>EN13170</a:t>
                      </a:r>
                      <a:endParaRPr lang="pt-PT" sz="12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12"/>
                  </a:ext>
                </a:extLst>
              </a:tr>
            </a:tbl>
          </a:graphicData>
        </a:graphic>
      </p:graphicFrame>
      <p:sp>
        <p:nvSpPr>
          <p:cNvPr id="4" name="CustomShape 2">
            <a:extLst>
              <a:ext uri="{FF2B5EF4-FFF2-40B4-BE49-F238E27FC236}">
                <a16:creationId xmlns:a16="http://schemas.microsoft.com/office/drawing/2014/main" id="{EF65838F-A200-204E-6173-6E8AD9C0E592}"/>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PROCEDIMENTO DE APLICAÇÃO – COLAGEM DAS PLACAS</a:t>
            </a:r>
            <a:endParaRPr lang="pt-PT" sz="1800" b="0" strike="noStrike" spc="-1">
              <a:solidFill>
                <a:srgbClr val="000000"/>
              </a:solidFill>
              <a:uFill>
                <a:solidFill>
                  <a:srgbClr val="FFFFFF"/>
                </a:solidFill>
              </a:uFill>
              <a:latin typeface="Arial"/>
            </a:endParaRPr>
          </a:p>
        </p:txBody>
      </p:sp>
      <p:pic>
        <p:nvPicPr>
          <p:cNvPr id="358" name="Imagem 9"/>
          <p:cNvPicPr/>
          <p:nvPr/>
        </p:nvPicPr>
        <p:blipFill>
          <a:blip r:embed="rId3" cstate="print"/>
          <a:stretch/>
        </p:blipFill>
        <p:spPr>
          <a:xfrm>
            <a:off x="8638560" y="0"/>
            <a:ext cx="3552840" cy="1693800"/>
          </a:xfrm>
          <a:prstGeom prst="rect">
            <a:avLst/>
          </a:prstGeom>
          <a:ln>
            <a:noFill/>
          </a:ln>
        </p:spPr>
      </p:pic>
      <p:sp>
        <p:nvSpPr>
          <p:cNvPr id="360" name="CustomShape 4"/>
          <p:cNvSpPr/>
          <p:nvPr/>
        </p:nvSpPr>
        <p:spPr>
          <a:xfrm>
            <a:off x="527400" y="1272240"/>
            <a:ext cx="4916160" cy="76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a:solidFill>
                  <a:srgbClr val="000000"/>
                </a:solidFill>
                <a:uFill>
                  <a:solidFill>
                    <a:srgbClr val="FFFFFF"/>
                  </a:solidFill>
                </a:uFill>
                <a:latin typeface="Roboto Light"/>
                <a:ea typeface="Roboto Light"/>
              </a:rPr>
              <a:t>Aplicação das placas isolantes</a:t>
            </a:r>
            <a:endParaRPr lang="pt-PT" sz="2000" b="0" strike="noStrike" spc="-1">
              <a:solidFill>
                <a:srgbClr val="000000"/>
              </a:solidFill>
              <a:uFill>
                <a:solidFill>
                  <a:srgbClr val="FFFFFF"/>
                </a:solidFill>
              </a:uFill>
              <a:latin typeface="Arial"/>
            </a:endParaRPr>
          </a:p>
        </p:txBody>
      </p:sp>
      <p:sp>
        <p:nvSpPr>
          <p:cNvPr id="361" name="CustomShape 5"/>
          <p:cNvSpPr/>
          <p:nvPr/>
        </p:nvSpPr>
        <p:spPr>
          <a:xfrm>
            <a:off x="1234381" y="3338026"/>
            <a:ext cx="3116880" cy="7412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lstStyle/>
          <a:p>
            <a:pPr>
              <a:lnSpc>
                <a:spcPct val="100000"/>
              </a:lnSpc>
            </a:pPr>
            <a:r>
              <a:rPr lang="pt-PT" sz="1400" b="0" strike="noStrike" spc="-1">
                <a:solidFill>
                  <a:srgbClr val="000000"/>
                </a:solidFill>
                <a:uFill>
                  <a:solidFill>
                    <a:srgbClr val="FFFFFF"/>
                  </a:solidFill>
                </a:uFill>
                <a:latin typeface="Roboto Light"/>
                <a:ea typeface="Roboto Light"/>
              </a:rPr>
              <a:t>De baixo para cima</a:t>
            </a:r>
            <a:endParaRPr lang="pt-PT" sz="1800" b="0" strike="noStrike" spc="-1">
              <a:solidFill>
                <a:srgbClr val="000000"/>
              </a:solidFill>
              <a:uFill>
                <a:solidFill>
                  <a:srgbClr val="FFFFFF"/>
                </a:solidFill>
              </a:uFill>
              <a:latin typeface="Arial"/>
            </a:endParaRPr>
          </a:p>
          <a:p>
            <a:pPr>
              <a:lnSpc>
                <a:spcPct val="100000"/>
              </a:lnSpc>
            </a:pPr>
            <a:r>
              <a:rPr lang="pt-PT" sz="1400" b="0" strike="noStrike" spc="-1">
                <a:solidFill>
                  <a:srgbClr val="000000"/>
                </a:solidFill>
                <a:uFill>
                  <a:solidFill>
                    <a:srgbClr val="FFFFFF"/>
                  </a:solidFill>
                </a:uFill>
                <a:latin typeface="Roboto Light"/>
                <a:ea typeface="Roboto Light"/>
              </a:rPr>
              <a:t>O lado maior na posição horizontal</a:t>
            </a:r>
            <a:endParaRPr lang="pt-PT" sz="1800" b="0" strike="noStrike" spc="-1">
              <a:solidFill>
                <a:srgbClr val="000000"/>
              </a:solidFill>
              <a:uFill>
                <a:solidFill>
                  <a:srgbClr val="FFFFFF"/>
                </a:solidFill>
              </a:uFill>
              <a:latin typeface="Arial"/>
            </a:endParaRPr>
          </a:p>
          <a:p>
            <a:pPr>
              <a:lnSpc>
                <a:spcPct val="100000"/>
              </a:lnSpc>
            </a:pPr>
            <a:r>
              <a:rPr lang="pt-PT" sz="1400" b="0" strike="noStrike" spc="-1">
                <a:solidFill>
                  <a:srgbClr val="000000"/>
                </a:solidFill>
                <a:uFill>
                  <a:solidFill>
                    <a:srgbClr val="FFFFFF"/>
                  </a:solidFill>
                </a:uFill>
                <a:latin typeface="Roboto Light"/>
                <a:ea typeface="Roboto Light"/>
              </a:rPr>
              <a:t>Contra fiadas</a:t>
            </a:r>
            <a:endParaRPr lang="pt-PT" sz="1800" b="0" strike="noStrike" spc="-1">
              <a:solidFill>
                <a:srgbClr val="000000"/>
              </a:solidFill>
              <a:uFill>
                <a:solidFill>
                  <a:srgbClr val="FFFFFF"/>
                </a:solidFill>
              </a:uFill>
              <a:latin typeface="Arial"/>
            </a:endParaRPr>
          </a:p>
        </p:txBody>
      </p:sp>
      <p:pic>
        <p:nvPicPr>
          <p:cNvPr id="362" name="Picture 2"/>
          <p:cNvPicPr/>
          <p:nvPr/>
        </p:nvPicPr>
        <p:blipFill>
          <a:blip r:embed="rId4" cstate="print"/>
          <a:stretch/>
        </p:blipFill>
        <p:spPr>
          <a:xfrm>
            <a:off x="1234381" y="1864186"/>
            <a:ext cx="3201480" cy="1436040"/>
          </a:xfrm>
          <a:prstGeom prst="rect">
            <a:avLst/>
          </a:prstGeom>
          <a:ln w="9360">
            <a:noFill/>
          </a:ln>
        </p:spPr>
      </p:pic>
      <p:pic>
        <p:nvPicPr>
          <p:cNvPr id="363" name="Picture 2"/>
          <p:cNvPicPr/>
          <p:nvPr/>
        </p:nvPicPr>
        <p:blipFill>
          <a:blip r:embed="rId5" cstate="print"/>
          <a:stretch/>
        </p:blipFill>
        <p:spPr>
          <a:xfrm>
            <a:off x="4907821" y="1861306"/>
            <a:ext cx="2557800" cy="1438560"/>
          </a:xfrm>
          <a:prstGeom prst="rect">
            <a:avLst/>
          </a:prstGeom>
          <a:ln w="9360">
            <a:noFill/>
          </a:ln>
        </p:spPr>
      </p:pic>
      <p:sp>
        <p:nvSpPr>
          <p:cNvPr id="364" name="CustomShape 6"/>
          <p:cNvSpPr/>
          <p:nvPr/>
        </p:nvSpPr>
        <p:spPr>
          <a:xfrm>
            <a:off x="4907821" y="3335146"/>
            <a:ext cx="240660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PT" sz="1400" b="0" strike="noStrike" spc="-1">
                <a:solidFill>
                  <a:srgbClr val="000000"/>
                </a:solidFill>
                <a:uFill>
                  <a:solidFill>
                    <a:srgbClr val="FFFFFF"/>
                  </a:solidFill>
                </a:uFill>
                <a:latin typeface="Roboto Light"/>
                <a:ea typeface="Roboto Light"/>
              </a:rPr>
              <a:t>Exercer pressão sobre as placas</a:t>
            </a:r>
            <a:endParaRPr lang="pt-PT" sz="1800" b="0" strike="noStrike" spc="-1">
              <a:solidFill>
                <a:srgbClr val="000000"/>
              </a:solidFill>
              <a:uFill>
                <a:solidFill>
                  <a:srgbClr val="FFFFFF"/>
                </a:solidFill>
              </a:uFill>
              <a:latin typeface="Arial"/>
            </a:endParaRPr>
          </a:p>
        </p:txBody>
      </p:sp>
      <p:pic>
        <p:nvPicPr>
          <p:cNvPr id="365" name="Picture 4"/>
          <p:cNvPicPr/>
          <p:nvPr/>
        </p:nvPicPr>
        <p:blipFill>
          <a:blip r:embed="rId6" cstate="print"/>
          <a:stretch/>
        </p:blipFill>
        <p:spPr>
          <a:xfrm>
            <a:off x="7844701" y="1858066"/>
            <a:ext cx="2451600" cy="1442520"/>
          </a:xfrm>
          <a:prstGeom prst="rect">
            <a:avLst/>
          </a:prstGeom>
          <a:ln>
            <a:noFill/>
          </a:ln>
        </p:spPr>
      </p:pic>
      <p:sp>
        <p:nvSpPr>
          <p:cNvPr id="366" name="CustomShape 7"/>
          <p:cNvSpPr/>
          <p:nvPr/>
        </p:nvSpPr>
        <p:spPr>
          <a:xfrm>
            <a:off x="7844701" y="3335146"/>
            <a:ext cx="24066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PT" sz="1400" b="0" strike="noStrike" spc="-1">
                <a:solidFill>
                  <a:srgbClr val="000000"/>
                </a:solidFill>
                <a:uFill>
                  <a:solidFill>
                    <a:srgbClr val="FFFFFF"/>
                  </a:solidFill>
                </a:uFill>
                <a:latin typeface="Roboto Light"/>
                <a:ea typeface="Roboto Light"/>
              </a:rPr>
              <a:t>Controlar a adesão</a:t>
            </a:r>
            <a:endParaRPr lang="pt-PT" sz="1800" b="0" strike="noStrike" spc="-1">
              <a:solidFill>
                <a:srgbClr val="000000"/>
              </a:solidFill>
              <a:uFill>
                <a:solidFill>
                  <a:srgbClr val="FFFFFF"/>
                </a:solidFill>
              </a:uFill>
              <a:latin typeface="Arial"/>
            </a:endParaRPr>
          </a:p>
        </p:txBody>
      </p:sp>
      <p:pic>
        <p:nvPicPr>
          <p:cNvPr id="367" name="Picture 3"/>
          <p:cNvPicPr/>
          <p:nvPr/>
        </p:nvPicPr>
        <p:blipFill>
          <a:blip r:embed="rId7" cstate="print"/>
          <a:stretch/>
        </p:blipFill>
        <p:spPr>
          <a:xfrm>
            <a:off x="1251661" y="4397849"/>
            <a:ext cx="3201480" cy="1584720"/>
          </a:xfrm>
          <a:prstGeom prst="rect">
            <a:avLst/>
          </a:prstGeom>
          <a:ln w="9360">
            <a:noFill/>
          </a:ln>
        </p:spPr>
      </p:pic>
      <p:sp>
        <p:nvSpPr>
          <p:cNvPr id="368" name="CustomShape 8"/>
          <p:cNvSpPr/>
          <p:nvPr/>
        </p:nvSpPr>
        <p:spPr>
          <a:xfrm>
            <a:off x="1234381" y="6038729"/>
            <a:ext cx="24066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PT" sz="1400" b="0" strike="noStrike" spc="-1">
                <a:solidFill>
                  <a:srgbClr val="000000"/>
                </a:solidFill>
                <a:uFill>
                  <a:solidFill>
                    <a:srgbClr val="FFFFFF"/>
                  </a:solidFill>
                </a:uFill>
                <a:latin typeface="Roboto Light"/>
                <a:ea typeface="Roboto Light"/>
              </a:rPr>
              <a:t>Travamento das esquinas</a:t>
            </a:r>
            <a:endParaRPr lang="pt-PT" sz="1800" b="0" strike="noStrike" spc="-1">
              <a:solidFill>
                <a:srgbClr val="000000"/>
              </a:solidFill>
              <a:uFill>
                <a:solidFill>
                  <a:srgbClr val="FFFFFF"/>
                </a:solidFill>
              </a:uFill>
              <a:latin typeface="Arial"/>
            </a:endParaRPr>
          </a:p>
        </p:txBody>
      </p:sp>
      <p:pic>
        <p:nvPicPr>
          <p:cNvPr id="369" name="Picture 2"/>
          <p:cNvPicPr/>
          <p:nvPr/>
        </p:nvPicPr>
        <p:blipFill>
          <a:blip r:embed="rId8" cstate="print"/>
          <a:srcRect t="26922"/>
          <a:stretch/>
        </p:blipFill>
        <p:spPr>
          <a:xfrm>
            <a:off x="7861981" y="4393889"/>
            <a:ext cx="2708640" cy="1585800"/>
          </a:xfrm>
          <a:prstGeom prst="rect">
            <a:avLst/>
          </a:prstGeom>
          <a:ln w="9360">
            <a:noFill/>
          </a:ln>
        </p:spPr>
      </p:pic>
      <p:pic>
        <p:nvPicPr>
          <p:cNvPr id="370" name="Picture 4"/>
          <p:cNvPicPr/>
          <p:nvPr/>
        </p:nvPicPr>
        <p:blipFill>
          <a:blip r:embed="rId9" cstate="print"/>
          <a:stretch/>
        </p:blipFill>
        <p:spPr>
          <a:xfrm>
            <a:off x="9390901" y="4868729"/>
            <a:ext cx="636480" cy="636480"/>
          </a:xfrm>
          <a:prstGeom prst="rect">
            <a:avLst/>
          </a:prstGeom>
          <a:ln>
            <a:noFill/>
          </a:ln>
        </p:spPr>
      </p:pic>
      <p:pic>
        <p:nvPicPr>
          <p:cNvPr id="371" name="Picture 2"/>
          <p:cNvPicPr/>
          <p:nvPr/>
        </p:nvPicPr>
        <p:blipFill>
          <a:blip r:embed="rId10" cstate="print"/>
          <a:stretch/>
        </p:blipFill>
        <p:spPr>
          <a:xfrm>
            <a:off x="4832581" y="4397849"/>
            <a:ext cx="2817720" cy="1584720"/>
          </a:xfrm>
          <a:prstGeom prst="rect">
            <a:avLst/>
          </a:prstGeom>
          <a:ln w="9360">
            <a:noFill/>
          </a:ln>
        </p:spPr>
      </p:pic>
      <p:sp>
        <p:nvSpPr>
          <p:cNvPr id="372" name="CustomShape 9"/>
          <p:cNvSpPr/>
          <p:nvPr/>
        </p:nvSpPr>
        <p:spPr>
          <a:xfrm>
            <a:off x="4832581" y="6038729"/>
            <a:ext cx="24066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PT" sz="1400" b="0" strike="noStrike" spc="-1">
                <a:solidFill>
                  <a:srgbClr val="000000"/>
                </a:solidFill>
                <a:uFill>
                  <a:solidFill>
                    <a:srgbClr val="FFFFFF"/>
                  </a:solidFill>
                </a:uFill>
                <a:latin typeface="Roboto Light"/>
                <a:ea typeface="Roboto Light"/>
              </a:rPr>
              <a:t>Controlo da planeza</a:t>
            </a:r>
            <a:endParaRPr lang="pt-PT" sz="1800" b="0" strike="noStrike" spc="-1">
              <a:solidFill>
                <a:srgbClr val="000000"/>
              </a:solidFill>
              <a:uFill>
                <a:solidFill>
                  <a:srgbClr val="FFFFFF"/>
                </a:solidFill>
              </a:uFill>
              <a:latin typeface="Arial"/>
            </a:endParaRPr>
          </a:p>
        </p:txBody>
      </p:sp>
      <p:sp>
        <p:nvSpPr>
          <p:cNvPr id="373" name="CustomShape 10"/>
          <p:cNvSpPr/>
          <p:nvPr/>
        </p:nvSpPr>
        <p:spPr>
          <a:xfrm>
            <a:off x="7861981" y="6038729"/>
            <a:ext cx="24066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PT" sz="1400" b="0" strike="noStrike" spc="-1">
                <a:solidFill>
                  <a:srgbClr val="000000"/>
                </a:solidFill>
                <a:uFill>
                  <a:solidFill>
                    <a:srgbClr val="FFFFFF"/>
                  </a:solidFill>
                </a:uFill>
                <a:latin typeface="Roboto Light"/>
                <a:ea typeface="Roboto Light"/>
              </a:rPr>
              <a:t>Refluir de argamassa</a:t>
            </a:r>
            <a:endParaRPr lang="pt-PT" sz="1800" b="0" strike="noStrike" spc="-1">
              <a:solidFill>
                <a:srgbClr val="000000"/>
              </a:solidFill>
              <a:uFill>
                <a:solidFill>
                  <a:srgbClr val="FFFFFF"/>
                </a:solidFill>
              </a:uFill>
              <a:latin typeface="Arial"/>
            </a:endParaRPr>
          </a:p>
        </p:txBody>
      </p:sp>
      <p:sp>
        <p:nvSpPr>
          <p:cNvPr id="3" name="CustomShape 2">
            <a:extLst>
              <a:ext uri="{FF2B5EF4-FFF2-40B4-BE49-F238E27FC236}">
                <a16:creationId xmlns:a16="http://schemas.microsoft.com/office/drawing/2014/main" id="{F14D95E7-1DC4-9A45-DBBA-8F4B9D0E5DE3}"/>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PROCEDIMENTO DE APLICAÇÃO – COLAGEM DAS PLACAS</a:t>
            </a:r>
            <a:endParaRPr lang="pt-PT" sz="1800" b="0" strike="noStrike" spc="-1">
              <a:solidFill>
                <a:srgbClr val="000000"/>
              </a:solidFill>
              <a:uFill>
                <a:solidFill>
                  <a:srgbClr val="FFFFFF"/>
                </a:solidFill>
              </a:uFill>
              <a:latin typeface="Arial"/>
            </a:endParaRPr>
          </a:p>
        </p:txBody>
      </p:sp>
      <p:pic>
        <p:nvPicPr>
          <p:cNvPr id="358" name="Imagem 9"/>
          <p:cNvPicPr/>
          <p:nvPr/>
        </p:nvPicPr>
        <p:blipFill>
          <a:blip r:embed="rId3" cstate="print"/>
          <a:stretch/>
        </p:blipFill>
        <p:spPr>
          <a:xfrm>
            <a:off x="8638560" y="0"/>
            <a:ext cx="3552840" cy="1693800"/>
          </a:xfrm>
          <a:prstGeom prst="rect">
            <a:avLst/>
          </a:prstGeom>
          <a:ln>
            <a:noFill/>
          </a:ln>
        </p:spPr>
      </p:pic>
      <p:sp>
        <p:nvSpPr>
          <p:cNvPr id="360" name="CustomShape 4"/>
          <p:cNvSpPr/>
          <p:nvPr/>
        </p:nvSpPr>
        <p:spPr>
          <a:xfrm>
            <a:off x="527400" y="1272240"/>
            <a:ext cx="4916160" cy="76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a:solidFill>
                  <a:srgbClr val="000000"/>
                </a:solidFill>
                <a:uFill>
                  <a:solidFill>
                    <a:srgbClr val="FFFFFF"/>
                  </a:solidFill>
                </a:uFill>
                <a:latin typeface="Roboto Light"/>
                <a:ea typeface="Roboto Light"/>
              </a:rPr>
              <a:t>Aplicação das placas isolantes</a:t>
            </a:r>
            <a:endParaRPr lang="pt-PT" sz="2000" b="0" strike="noStrike" spc="-1">
              <a:solidFill>
                <a:srgbClr val="000000"/>
              </a:solidFill>
              <a:uFill>
                <a:solidFill>
                  <a:srgbClr val="FFFFFF"/>
                </a:solidFill>
              </a:uFill>
              <a:latin typeface="Arial"/>
            </a:endParaRPr>
          </a:p>
        </p:txBody>
      </p:sp>
      <p:sp>
        <p:nvSpPr>
          <p:cNvPr id="19" name="CustomShape 5"/>
          <p:cNvSpPr/>
          <p:nvPr/>
        </p:nvSpPr>
        <p:spPr>
          <a:xfrm>
            <a:off x="196560" y="4708080"/>
            <a:ext cx="3604320" cy="5281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lstStyle/>
          <a:p>
            <a:pPr>
              <a:lnSpc>
                <a:spcPct val="100000"/>
              </a:lnSpc>
            </a:pPr>
            <a:r>
              <a:rPr lang="pt-PT" sz="1400" b="0" strike="noStrike" spc="-1">
                <a:solidFill>
                  <a:srgbClr val="000000"/>
                </a:solidFill>
                <a:uFill>
                  <a:solidFill>
                    <a:srgbClr val="FFFFFF"/>
                  </a:solidFill>
                </a:uFill>
                <a:latin typeface="Roboto Light"/>
                <a:ea typeface="Roboto Light"/>
              </a:rPr>
              <a:t>Juntas entre placas não devem coincidir com alinhamento dos contornos dos vãos</a:t>
            </a:r>
            <a:endParaRPr lang="pt-PT" sz="1800" b="0" strike="noStrike" spc="-1">
              <a:solidFill>
                <a:srgbClr val="000000"/>
              </a:solidFill>
              <a:uFill>
                <a:solidFill>
                  <a:srgbClr val="FFFFFF"/>
                </a:solidFill>
              </a:uFill>
              <a:latin typeface="Arial"/>
            </a:endParaRPr>
          </a:p>
        </p:txBody>
      </p:sp>
      <p:sp>
        <p:nvSpPr>
          <p:cNvPr id="20" name="CustomShape 6"/>
          <p:cNvSpPr/>
          <p:nvPr/>
        </p:nvSpPr>
        <p:spPr>
          <a:xfrm>
            <a:off x="3970080" y="4744800"/>
            <a:ext cx="425880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PT" sz="1400" b="0" strike="noStrike" spc="-1">
                <a:solidFill>
                  <a:srgbClr val="000000"/>
                </a:solidFill>
                <a:uFill>
                  <a:solidFill>
                    <a:srgbClr val="FFFFFF"/>
                  </a:solidFill>
                </a:uFill>
                <a:latin typeface="Roboto Light"/>
                <a:ea typeface="Roboto Light"/>
              </a:rPr>
              <a:t>Selar folgas nas juntas com material isolante ou espuma expansível</a:t>
            </a:r>
            <a:endParaRPr lang="pt-PT" sz="1800" b="0" strike="noStrike" spc="-1">
              <a:solidFill>
                <a:srgbClr val="000000"/>
              </a:solidFill>
              <a:uFill>
                <a:solidFill>
                  <a:srgbClr val="FFFFFF"/>
                </a:solidFill>
              </a:uFill>
              <a:latin typeface="Arial"/>
            </a:endParaRPr>
          </a:p>
        </p:txBody>
      </p:sp>
      <p:pic>
        <p:nvPicPr>
          <p:cNvPr id="21" name="Picture 5"/>
          <p:cNvPicPr/>
          <p:nvPr/>
        </p:nvPicPr>
        <p:blipFill>
          <a:blip r:embed="rId4" cstate="print"/>
          <a:stretch/>
        </p:blipFill>
        <p:spPr>
          <a:xfrm>
            <a:off x="3970080" y="2661120"/>
            <a:ext cx="4258800" cy="1986840"/>
          </a:xfrm>
          <a:prstGeom prst="rect">
            <a:avLst/>
          </a:prstGeom>
          <a:ln w="9360">
            <a:noFill/>
          </a:ln>
        </p:spPr>
      </p:pic>
      <p:pic>
        <p:nvPicPr>
          <p:cNvPr id="22" name="Picture 2"/>
          <p:cNvPicPr/>
          <p:nvPr/>
        </p:nvPicPr>
        <p:blipFill>
          <a:blip r:embed="rId5" cstate="print"/>
          <a:stretch/>
        </p:blipFill>
        <p:spPr>
          <a:xfrm>
            <a:off x="196560" y="2661120"/>
            <a:ext cx="3532320" cy="1986840"/>
          </a:xfrm>
          <a:prstGeom prst="rect">
            <a:avLst/>
          </a:prstGeom>
          <a:ln w="9360">
            <a:noFill/>
          </a:ln>
        </p:spPr>
      </p:pic>
      <p:pic>
        <p:nvPicPr>
          <p:cNvPr id="23" name="Picture 2"/>
          <p:cNvPicPr/>
          <p:nvPr/>
        </p:nvPicPr>
        <p:blipFill>
          <a:blip r:embed="rId6" cstate="print"/>
          <a:stretch/>
        </p:blipFill>
        <p:spPr>
          <a:xfrm>
            <a:off x="8474400" y="2661120"/>
            <a:ext cx="3532320" cy="1986840"/>
          </a:xfrm>
          <a:prstGeom prst="rect">
            <a:avLst/>
          </a:prstGeom>
          <a:ln w="9360">
            <a:noFill/>
          </a:ln>
        </p:spPr>
      </p:pic>
      <p:sp>
        <p:nvSpPr>
          <p:cNvPr id="24" name="CustomShape 7"/>
          <p:cNvSpPr/>
          <p:nvPr/>
        </p:nvSpPr>
        <p:spPr>
          <a:xfrm>
            <a:off x="8474400" y="4744800"/>
            <a:ext cx="352440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PT" sz="1400" b="0" strike="noStrike" spc="-1">
                <a:solidFill>
                  <a:srgbClr val="000000"/>
                </a:solidFill>
                <a:uFill>
                  <a:solidFill>
                    <a:srgbClr val="FFFFFF"/>
                  </a:solidFill>
                </a:uFill>
                <a:latin typeface="Roboto Light"/>
                <a:ea typeface="Roboto Light"/>
              </a:rPr>
              <a:t>Corrigir ressaltos na superfície lixando pontualmente (apenas em EPS)</a:t>
            </a:r>
            <a:endParaRPr lang="pt-PT" sz="1800" b="0" strike="noStrike" spc="-1">
              <a:solidFill>
                <a:srgbClr val="000000"/>
              </a:solidFill>
              <a:uFill>
                <a:solidFill>
                  <a:srgbClr val="FFFFFF"/>
                </a:solidFill>
              </a:uFill>
              <a:latin typeface="Arial"/>
            </a:endParaRPr>
          </a:p>
        </p:txBody>
      </p:sp>
      <p:sp>
        <p:nvSpPr>
          <p:cNvPr id="3" name="CustomShape 2">
            <a:extLst>
              <a:ext uri="{FF2B5EF4-FFF2-40B4-BE49-F238E27FC236}">
                <a16:creationId xmlns:a16="http://schemas.microsoft.com/office/drawing/2014/main" id="{25D43AAD-65B5-C832-5833-1609FE42B9EB}"/>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36299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cap="all" spc="-1">
                <a:solidFill>
                  <a:srgbClr val="000000"/>
                </a:solidFill>
                <a:uFill>
                  <a:solidFill>
                    <a:srgbClr val="FFFFFF"/>
                  </a:solidFill>
                </a:uFill>
                <a:latin typeface="Roboto Medium"/>
                <a:ea typeface="Roboto Medium"/>
              </a:rPr>
              <a:t>PROCEDIMENTO DE APLICAÇÃO – FIXAÇÃO MECÂNICA ADICIONAL</a:t>
            </a:r>
          </a:p>
        </p:txBody>
      </p:sp>
      <p:pic>
        <p:nvPicPr>
          <p:cNvPr id="256" name="Imagem 9"/>
          <p:cNvPicPr/>
          <p:nvPr/>
        </p:nvPicPr>
        <p:blipFill>
          <a:blip r:embed="rId3" cstate="print"/>
          <a:stretch/>
        </p:blipFill>
        <p:spPr>
          <a:xfrm>
            <a:off x="8638560" y="0"/>
            <a:ext cx="3552840" cy="1693800"/>
          </a:xfrm>
          <a:prstGeom prst="rect">
            <a:avLst/>
          </a:prstGeom>
          <a:ln>
            <a:noFill/>
          </a:ln>
        </p:spPr>
      </p:pic>
      <p:sp>
        <p:nvSpPr>
          <p:cNvPr id="258" name="CustomShape 4"/>
          <p:cNvSpPr/>
          <p:nvPr/>
        </p:nvSpPr>
        <p:spPr>
          <a:xfrm>
            <a:off x="527400" y="1272240"/>
            <a:ext cx="49161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a:solidFill>
                  <a:srgbClr val="000000"/>
                </a:solidFill>
                <a:uFill>
                  <a:solidFill>
                    <a:srgbClr val="FFFFFF"/>
                  </a:solidFill>
                </a:uFill>
                <a:latin typeface="Roboto Light"/>
                <a:ea typeface="Roboto Light"/>
              </a:rPr>
              <a:t>Buchas de fixação</a:t>
            </a:r>
            <a:endParaRPr lang="pt-PT" sz="1800" b="0" strike="noStrike" spc="-1">
              <a:solidFill>
                <a:srgbClr val="000000"/>
              </a:solidFill>
              <a:uFill>
                <a:solidFill>
                  <a:srgbClr val="FFFFFF"/>
                </a:solidFill>
              </a:uFill>
              <a:latin typeface="Arial"/>
            </a:endParaRPr>
          </a:p>
        </p:txBody>
      </p:sp>
      <p:sp>
        <p:nvSpPr>
          <p:cNvPr id="259" name="CustomShape 5"/>
          <p:cNvSpPr/>
          <p:nvPr/>
        </p:nvSpPr>
        <p:spPr>
          <a:xfrm>
            <a:off x="527400" y="1995840"/>
            <a:ext cx="65685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600"/>
              </a:spcBef>
            </a:pPr>
            <a:r>
              <a:rPr lang="pt-PT" sz="1800" b="0" strike="noStrike" spc="-1">
                <a:solidFill>
                  <a:srgbClr val="000000"/>
                </a:solidFill>
                <a:uFill>
                  <a:solidFill>
                    <a:srgbClr val="FFFFFF"/>
                  </a:solidFill>
                </a:uFill>
                <a:latin typeface="Roboto Light"/>
                <a:ea typeface="Roboto Light"/>
              </a:rPr>
              <a:t>Adaptadas ao suporte, em função do isolante e sua espessura </a:t>
            </a:r>
            <a:endParaRPr lang="pt-PT" sz="1800" b="0" strike="noStrike" spc="-1">
              <a:solidFill>
                <a:srgbClr val="000000"/>
              </a:solidFill>
              <a:uFill>
                <a:solidFill>
                  <a:srgbClr val="FFFFFF"/>
                </a:solidFill>
              </a:uFill>
              <a:latin typeface="Arial"/>
            </a:endParaRPr>
          </a:p>
          <a:p>
            <a:pPr>
              <a:lnSpc>
                <a:spcPct val="100000"/>
              </a:lnSpc>
              <a:spcBef>
                <a:spcPts val="600"/>
              </a:spcBef>
            </a:pPr>
            <a:r>
              <a:rPr lang="pt-PT" sz="1800" b="0" strike="noStrike" spc="-1">
                <a:solidFill>
                  <a:srgbClr val="000000"/>
                </a:solidFill>
                <a:uFill>
                  <a:solidFill>
                    <a:srgbClr val="FFFFFF"/>
                  </a:solidFill>
                </a:uFill>
                <a:latin typeface="Roboto Light"/>
                <a:ea typeface="Roboto Light"/>
              </a:rPr>
              <a:t>Devem cumprir requisitos ETAG 014.</a:t>
            </a:r>
            <a:endParaRPr lang="pt-PT" sz="1800" b="0" strike="noStrike" spc="-1">
              <a:solidFill>
                <a:srgbClr val="000000"/>
              </a:solidFill>
              <a:uFill>
                <a:solidFill>
                  <a:srgbClr val="FFFFFF"/>
                </a:solidFill>
              </a:uFill>
              <a:latin typeface="Arial"/>
            </a:endParaRPr>
          </a:p>
        </p:txBody>
      </p:sp>
      <p:pic>
        <p:nvPicPr>
          <p:cNvPr id="260" name="Picture 4"/>
          <p:cNvPicPr/>
          <p:nvPr/>
        </p:nvPicPr>
        <p:blipFill>
          <a:blip r:embed="rId4" cstate="print"/>
          <a:stretch/>
        </p:blipFill>
        <p:spPr>
          <a:xfrm>
            <a:off x="237032" y="2869660"/>
            <a:ext cx="2574262" cy="1284052"/>
          </a:xfrm>
          <a:prstGeom prst="rect">
            <a:avLst/>
          </a:prstGeom>
          <a:ln>
            <a:noFill/>
          </a:ln>
        </p:spPr>
      </p:pic>
      <p:pic>
        <p:nvPicPr>
          <p:cNvPr id="261" name="Picture 2"/>
          <p:cNvPicPr/>
          <p:nvPr/>
        </p:nvPicPr>
        <p:blipFill>
          <a:blip r:embed="rId5" cstate="print"/>
          <a:stretch/>
        </p:blipFill>
        <p:spPr>
          <a:xfrm>
            <a:off x="2890065" y="2762654"/>
            <a:ext cx="2018520" cy="1664771"/>
          </a:xfrm>
          <a:prstGeom prst="rect">
            <a:avLst/>
          </a:prstGeom>
          <a:ln>
            <a:noFill/>
          </a:ln>
        </p:spPr>
      </p:pic>
      <p:sp>
        <p:nvSpPr>
          <p:cNvPr id="262" name="CustomShape 6"/>
          <p:cNvSpPr/>
          <p:nvPr/>
        </p:nvSpPr>
        <p:spPr>
          <a:xfrm>
            <a:off x="8265240" y="2162520"/>
            <a:ext cx="632160" cy="592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pt-PT"/>
          </a:p>
        </p:txBody>
      </p:sp>
      <p:pic>
        <p:nvPicPr>
          <p:cNvPr id="263" name="Imagem 19"/>
          <p:cNvPicPr/>
          <p:nvPr/>
        </p:nvPicPr>
        <p:blipFill>
          <a:blip r:embed="rId6" cstate="print"/>
          <a:stretch/>
        </p:blipFill>
        <p:spPr>
          <a:xfrm>
            <a:off x="184518" y="4455268"/>
            <a:ext cx="1459456" cy="1381327"/>
          </a:xfrm>
          <a:prstGeom prst="rect">
            <a:avLst/>
          </a:prstGeom>
          <a:ln>
            <a:noFill/>
          </a:ln>
        </p:spPr>
      </p:pic>
      <p:pic>
        <p:nvPicPr>
          <p:cNvPr id="264" name="Imagem 20"/>
          <p:cNvPicPr/>
          <p:nvPr/>
        </p:nvPicPr>
        <p:blipFill>
          <a:blip r:embed="rId7" cstate="print"/>
          <a:stretch/>
        </p:blipFill>
        <p:spPr>
          <a:xfrm>
            <a:off x="1845044" y="4445540"/>
            <a:ext cx="2211391" cy="1393580"/>
          </a:xfrm>
          <a:prstGeom prst="rect">
            <a:avLst/>
          </a:prstGeom>
          <a:ln>
            <a:noFill/>
          </a:ln>
        </p:spPr>
      </p:pic>
      <p:pic>
        <p:nvPicPr>
          <p:cNvPr id="12" name="Picture 11">
            <a:extLst>
              <a:ext uri="{FF2B5EF4-FFF2-40B4-BE49-F238E27FC236}">
                <a16:creationId xmlns:a16="http://schemas.microsoft.com/office/drawing/2014/main" id="{01896337-19AB-4255-8243-4D8C710E0B2C}"/>
              </a:ext>
            </a:extLst>
          </p:cNvPr>
          <p:cNvPicPr>
            <a:picLocks noChangeAspect="1"/>
          </p:cNvPicPr>
          <p:nvPr/>
        </p:nvPicPr>
        <p:blipFill>
          <a:blip r:embed="rId8" cstate="print"/>
          <a:stretch>
            <a:fillRect/>
          </a:stretch>
        </p:blipFill>
        <p:spPr>
          <a:xfrm>
            <a:off x="8647889" y="1351872"/>
            <a:ext cx="3003973" cy="4613135"/>
          </a:xfrm>
          <a:prstGeom prst="rect">
            <a:avLst/>
          </a:prstGeom>
        </p:spPr>
      </p:pic>
      <p:pic>
        <p:nvPicPr>
          <p:cNvPr id="13" name="Picture 12">
            <a:extLst>
              <a:ext uri="{FF2B5EF4-FFF2-40B4-BE49-F238E27FC236}">
                <a16:creationId xmlns:a16="http://schemas.microsoft.com/office/drawing/2014/main" id="{3124F5C0-F0A1-4B3E-A614-A3B2A955A2A1}"/>
              </a:ext>
            </a:extLst>
          </p:cNvPr>
          <p:cNvPicPr>
            <a:picLocks noChangeAspect="1"/>
          </p:cNvPicPr>
          <p:nvPr/>
        </p:nvPicPr>
        <p:blipFill>
          <a:blip r:embed="rId9" cstate="print"/>
          <a:stretch>
            <a:fillRect/>
          </a:stretch>
        </p:blipFill>
        <p:spPr>
          <a:xfrm>
            <a:off x="4945954" y="3482502"/>
            <a:ext cx="3556020" cy="2479936"/>
          </a:xfrm>
          <a:prstGeom prst="rect">
            <a:avLst/>
          </a:prstGeom>
        </p:spPr>
      </p:pic>
      <p:sp>
        <p:nvSpPr>
          <p:cNvPr id="3" name="CustomShape 2">
            <a:extLst>
              <a:ext uri="{FF2B5EF4-FFF2-40B4-BE49-F238E27FC236}">
                <a16:creationId xmlns:a16="http://schemas.microsoft.com/office/drawing/2014/main" id="{75B649A5-A36B-FAED-7FE6-2CF4E70C668A}"/>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CustomShape 2"/>
          <p:cNvSpPr/>
          <p:nvPr/>
        </p:nvSpPr>
        <p:spPr>
          <a:xfrm>
            <a:off x="443879" y="461160"/>
            <a:ext cx="8317871"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PROCEDIMENTO DE APLICAÇÃO – tratamento de pontos singulares</a:t>
            </a:r>
            <a:endParaRPr lang="pt-PT" sz="1800" b="0" strike="noStrike" spc="-1">
              <a:solidFill>
                <a:srgbClr val="000000"/>
              </a:solidFill>
              <a:uFill>
                <a:solidFill>
                  <a:srgbClr val="FFFFFF"/>
                </a:solidFill>
              </a:uFill>
              <a:latin typeface="Arial"/>
            </a:endParaRPr>
          </a:p>
        </p:txBody>
      </p:sp>
      <p:pic>
        <p:nvPicPr>
          <p:cNvPr id="398" name="Imagem 9"/>
          <p:cNvPicPr/>
          <p:nvPr/>
        </p:nvPicPr>
        <p:blipFill>
          <a:blip r:embed="rId3" cstate="print"/>
          <a:stretch/>
        </p:blipFill>
        <p:spPr>
          <a:xfrm>
            <a:off x="8638560" y="0"/>
            <a:ext cx="3552840" cy="1693800"/>
          </a:xfrm>
          <a:prstGeom prst="rect">
            <a:avLst/>
          </a:prstGeom>
          <a:ln>
            <a:noFill/>
          </a:ln>
        </p:spPr>
      </p:pic>
      <p:pic>
        <p:nvPicPr>
          <p:cNvPr id="401" name="Picture 2"/>
          <p:cNvPicPr/>
          <p:nvPr/>
        </p:nvPicPr>
        <p:blipFill>
          <a:blip r:embed="rId4" cstate="print"/>
          <a:stretch/>
        </p:blipFill>
        <p:spPr>
          <a:xfrm>
            <a:off x="1869120" y="1451160"/>
            <a:ext cx="7894440" cy="2327400"/>
          </a:xfrm>
          <a:prstGeom prst="rect">
            <a:avLst/>
          </a:prstGeom>
          <a:ln w="9360">
            <a:noFill/>
          </a:ln>
        </p:spPr>
      </p:pic>
      <p:pic>
        <p:nvPicPr>
          <p:cNvPr id="402" name="Picture 2"/>
          <p:cNvPicPr/>
          <p:nvPr/>
        </p:nvPicPr>
        <p:blipFill>
          <a:blip r:embed="rId5" cstate="print"/>
          <a:stretch/>
        </p:blipFill>
        <p:spPr>
          <a:xfrm>
            <a:off x="1669680" y="3912120"/>
            <a:ext cx="4018320" cy="2031120"/>
          </a:xfrm>
          <a:prstGeom prst="rect">
            <a:avLst/>
          </a:prstGeom>
          <a:ln w="9360">
            <a:noFill/>
          </a:ln>
        </p:spPr>
      </p:pic>
      <p:pic>
        <p:nvPicPr>
          <p:cNvPr id="403" name="Picture 3"/>
          <p:cNvPicPr/>
          <p:nvPr/>
        </p:nvPicPr>
        <p:blipFill>
          <a:blip r:embed="rId6" cstate="print"/>
          <a:stretch/>
        </p:blipFill>
        <p:spPr>
          <a:xfrm>
            <a:off x="5871960" y="3909240"/>
            <a:ext cx="4024080" cy="2034000"/>
          </a:xfrm>
          <a:prstGeom prst="rect">
            <a:avLst/>
          </a:prstGeom>
          <a:ln w="9360">
            <a:noFill/>
          </a:ln>
        </p:spPr>
      </p:pic>
      <p:sp>
        <p:nvSpPr>
          <p:cNvPr id="3" name="CustomShape 2">
            <a:extLst>
              <a:ext uri="{FF2B5EF4-FFF2-40B4-BE49-F238E27FC236}">
                <a16:creationId xmlns:a16="http://schemas.microsoft.com/office/drawing/2014/main" id="{562461A9-D703-206F-DE49-8151C05DAE12}"/>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cap="all" spc="-1">
                <a:solidFill>
                  <a:srgbClr val="000000"/>
                </a:solidFill>
                <a:uFill>
                  <a:solidFill>
                    <a:srgbClr val="FFFFFF"/>
                  </a:solidFill>
                </a:uFill>
                <a:latin typeface="Roboto Medium"/>
                <a:ea typeface="Roboto Medium"/>
              </a:rPr>
              <a:t>PROCEDIMENTO DE APLICAÇÃO – REVESTIMENTO DAS PLACAS ISOLANTES</a:t>
            </a:r>
          </a:p>
        </p:txBody>
      </p:sp>
      <p:pic>
        <p:nvPicPr>
          <p:cNvPr id="346" name="Imagem 9"/>
          <p:cNvPicPr/>
          <p:nvPr/>
        </p:nvPicPr>
        <p:blipFill>
          <a:blip r:embed="rId3" cstate="print"/>
          <a:stretch/>
        </p:blipFill>
        <p:spPr>
          <a:xfrm>
            <a:off x="8638560" y="0"/>
            <a:ext cx="3552840" cy="1693800"/>
          </a:xfrm>
          <a:prstGeom prst="rect">
            <a:avLst/>
          </a:prstGeom>
          <a:ln>
            <a:noFill/>
          </a:ln>
        </p:spPr>
      </p:pic>
      <p:sp>
        <p:nvSpPr>
          <p:cNvPr id="348" name="CustomShape 4"/>
          <p:cNvSpPr/>
          <p:nvPr/>
        </p:nvSpPr>
        <p:spPr>
          <a:xfrm>
            <a:off x="527400" y="1272240"/>
            <a:ext cx="5716382" cy="106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a:solidFill>
                  <a:srgbClr val="000000"/>
                </a:solidFill>
                <a:uFill>
                  <a:solidFill>
                    <a:srgbClr val="FFFFFF"/>
                  </a:solidFill>
                </a:uFill>
                <a:latin typeface="Roboto Light"/>
                <a:ea typeface="Roboto Light"/>
              </a:rPr>
              <a:t>Argamassa de colagem e barramento</a:t>
            </a:r>
            <a:endParaRPr lang="pt-PT" sz="2000" b="0" strike="noStrike" spc="-1">
              <a:solidFill>
                <a:srgbClr val="000000"/>
              </a:solidFill>
              <a:uFill>
                <a:solidFill>
                  <a:srgbClr val="FFFFFF"/>
                </a:solidFill>
              </a:uFill>
              <a:latin typeface="Arial"/>
            </a:endParaRPr>
          </a:p>
        </p:txBody>
      </p:sp>
      <p:sp>
        <p:nvSpPr>
          <p:cNvPr id="14" name="CustomShape 5"/>
          <p:cNvSpPr/>
          <p:nvPr/>
        </p:nvSpPr>
        <p:spPr>
          <a:xfrm>
            <a:off x="527400" y="1995840"/>
            <a:ext cx="8297280" cy="10757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200"/>
              </a:spcBef>
            </a:pPr>
            <a:r>
              <a:rPr lang="pt-PT" sz="1800" b="0" strike="noStrike" spc="-1">
                <a:solidFill>
                  <a:srgbClr val="000000"/>
                </a:solidFill>
                <a:uFill>
                  <a:solidFill>
                    <a:srgbClr val="FFFFFF"/>
                  </a:solidFill>
                </a:uFill>
                <a:latin typeface="Calibri"/>
              </a:rPr>
              <a:t>EN 998-1/2017 – Especificação de argamassas para alvenarias; Parte 1: Argamassas para rebocos interiores e exteriores.</a:t>
            </a:r>
          </a:p>
          <a:p>
            <a:pPr>
              <a:lnSpc>
                <a:spcPct val="100000"/>
              </a:lnSpc>
              <a:spcBef>
                <a:spcPts val="1200"/>
              </a:spcBef>
            </a:pPr>
            <a:r>
              <a:rPr lang="pt-PT" spc="-1">
                <a:solidFill>
                  <a:srgbClr val="000000"/>
                </a:solidFill>
                <a:uFill>
                  <a:solidFill>
                    <a:srgbClr val="FFFFFF"/>
                  </a:solidFill>
                </a:uFill>
                <a:latin typeface="Calibri"/>
              </a:rPr>
              <a:t>Na maior parte dos casos, a mesma argamassa usada na colagem das placas.</a:t>
            </a:r>
            <a:endParaRPr lang="pt-PT" sz="1800" b="0" strike="noStrike" spc="-1">
              <a:solidFill>
                <a:srgbClr val="000000"/>
              </a:solidFill>
              <a:uFill>
                <a:solidFill>
                  <a:srgbClr val="FFFFFF"/>
                </a:solidFill>
              </a:uFill>
              <a:latin typeface="Arial"/>
            </a:endParaRPr>
          </a:p>
        </p:txBody>
      </p:sp>
      <p:pic>
        <p:nvPicPr>
          <p:cNvPr id="2" name="Imagem 1"/>
          <p:cNvPicPr>
            <a:picLocks noChangeAspect="1"/>
          </p:cNvPicPr>
          <p:nvPr/>
        </p:nvPicPr>
        <p:blipFill>
          <a:blip r:embed="rId4" cstate="print"/>
          <a:stretch>
            <a:fillRect/>
          </a:stretch>
        </p:blipFill>
        <p:spPr>
          <a:xfrm>
            <a:off x="6023621" y="3903739"/>
            <a:ext cx="3344963" cy="2459586"/>
          </a:xfrm>
          <a:prstGeom prst="rect">
            <a:avLst/>
          </a:prstGeom>
        </p:spPr>
      </p:pic>
      <p:pic>
        <p:nvPicPr>
          <p:cNvPr id="4" name="Imagem 3"/>
          <p:cNvPicPr>
            <a:picLocks noChangeAspect="1"/>
          </p:cNvPicPr>
          <p:nvPr/>
        </p:nvPicPr>
        <p:blipFill>
          <a:blip r:embed="rId5" cstate="print"/>
          <a:stretch>
            <a:fillRect/>
          </a:stretch>
        </p:blipFill>
        <p:spPr>
          <a:xfrm>
            <a:off x="2462420" y="3903739"/>
            <a:ext cx="2443370" cy="2459586"/>
          </a:xfrm>
          <a:prstGeom prst="rect">
            <a:avLst/>
          </a:prstGeom>
        </p:spPr>
      </p:pic>
      <p:sp>
        <p:nvSpPr>
          <p:cNvPr id="5" name="CustomShape 2">
            <a:extLst>
              <a:ext uri="{FF2B5EF4-FFF2-40B4-BE49-F238E27FC236}">
                <a16:creationId xmlns:a16="http://schemas.microsoft.com/office/drawing/2014/main" id="{3B0B9757-E0F8-0B55-4D5B-663970DF03AF}"/>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28931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cap="all" spc="-1">
                <a:solidFill>
                  <a:srgbClr val="000000"/>
                </a:solidFill>
                <a:uFill>
                  <a:solidFill>
                    <a:srgbClr val="FFFFFF"/>
                  </a:solidFill>
                </a:uFill>
                <a:latin typeface="Roboto Medium"/>
                <a:ea typeface="Roboto Medium"/>
              </a:rPr>
              <a:t>PROCEDIMENTO DE APLICAÇÃO – REVESTIMENTO DAS PLACAS ISOLANTES</a:t>
            </a:r>
          </a:p>
        </p:txBody>
      </p:sp>
      <p:pic>
        <p:nvPicPr>
          <p:cNvPr id="267" name="Imagem 9"/>
          <p:cNvPicPr/>
          <p:nvPr/>
        </p:nvPicPr>
        <p:blipFill>
          <a:blip r:embed="rId3" cstate="print"/>
          <a:stretch/>
        </p:blipFill>
        <p:spPr>
          <a:xfrm>
            <a:off x="8638560" y="0"/>
            <a:ext cx="3552840" cy="1693800"/>
          </a:xfrm>
          <a:prstGeom prst="rect">
            <a:avLst/>
          </a:prstGeom>
          <a:ln>
            <a:noFill/>
          </a:ln>
        </p:spPr>
      </p:pic>
      <p:sp>
        <p:nvSpPr>
          <p:cNvPr id="269" name="CustomShape 4"/>
          <p:cNvSpPr/>
          <p:nvPr/>
        </p:nvSpPr>
        <p:spPr>
          <a:xfrm>
            <a:off x="527400" y="1272240"/>
            <a:ext cx="49161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a:solidFill>
                  <a:srgbClr val="000000"/>
                </a:solidFill>
                <a:uFill>
                  <a:solidFill>
                    <a:srgbClr val="FFFFFF"/>
                  </a:solidFill>
                </a:uFill>
                <a:latin typeface="Roboto Light"/>
                <a:ea typeface="Roboto Light"/>
              </a:rPr>
              <a:t>Rede de fibra de vidro</a:t>
            </a:r>
            <a:endParaRPr lang="pt-PT" sz="1800" b="0" strike="noStrike" spc="-1">
              <a:solidFill>
                <a:srgbClr val="000000"/>
              </a:solidFill>
              <a:uFill>
                <a:solidFill>
                  <a:srgbClr val="FFFFFF"/>
                </a:solidFill>
              </a:uFill>
              <a:latin typeface="Arial"/>
            </a:endParaRPr>
          </a:p>
        </p:txBody>
      </p:sp>
      <p:sp>
        <p:nvSpPr>
          <p:cNvPr id="270" name="CustomShape 5"/>
          <p:cNvSpPr/>
          <p:nvPr/>
        </p:nvSpPr>
        <p:spPr>
          <a:xfrm>
            <a:off x="527400" y="1995840"/>
            <a:ext cx="600048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PT" sz="1800" b="0" strike="noStrike" spc="-1" dirty="0">
                <a:solidFill>
                  <a:srgbClr val="000000"/>
                </a:solidFill>
                <a:uFill>
                  <a:solidFill>
                    <a:srgbClr val="FFFFFF"/>
                  </a:solidFill>
                </a:uFill>
                <a:latin typeface="Roboto Light"/>
                <a:ea typeface="Roboto Light"/>
              </a:rPr>
              <a:t>Resistente aos alcalis (rede anti-alcalina)</a:t>
            </a:r>
            <a:endParaRPr lang="pt-PT" sz="1800" b="0" strike="noStrike" spc="-1" dirty="0">
              <a:solidFill>
                <a:srgbClr val="000000"/>
              </a:solidFill>
              <a:uFill>
                <a:solidFill>
                  <a:srgbClr val="FFFFFF"/>
                </a:solidFill>
              </a:uFill>
              <a:latin typeface="Arial"/>
            </a:endParaRPr>
          </a:p>
          <a:p>
            <a:pPr>
              <a:lnSpc>
                <a:spcPct val="100000"/>
              </a:lnSpc>
            </a:pPr>
            <a:r>
              <a:rPr lang="pt-PT" sz="1800" b="0" strike="noStrike" spc="-1" dirty="0">
                <a:solidFill>
                  <a:srgbClr val="000000"/>
                </a:solidFill>
                <a:uFill>
                  <a:solidFill>
                    <a:srgbClr val="FFFFFF"/>
                  </a:solidFill>
                </a:uFill>
                <a:latin typeface="Roboto Light"/>
                <a:ea typeface="Roboto Light"/>
              </a:rPr>
              <a:t>Peso e dimensão adequados à aplicação</a:t>
            </a:r>
            <a:endParaRPr lang="pt-PT" sz="1800" b="0" strike="noStrike" spc="-1" dirty="0">
              <a:solidFill>
                <a:srgbClr val="000000"/>
              </a:solidFill>
              <a:uFill>
                <a:solidFill>
                  <a:srgbClr val="FFFFFF"/>
                </a:solidFill>
              </a:uFill>
              <a:latin typeface="Arial"/>
            </a:endParaRPr>
          </a:p>
          <a:p>
            <a:pPr>
              <a:lnSpc>
                <a:spcPct val="100000"/>
              </a:lnSpc>
            </a:pPr>
            <a:r>
              <a:rPr lang="pt-PT" sz="1800" b="0" strike="noStrike" spc="-1" dirty="0">
                <a:solidFill>
                  <a:srgbClr val="000000"/>
                </a:solidFill>
                <a:uFill>
                  <a:solidFill>
                    <a:srgbClr val="FFFFFF"/>
                  </a:solidFill>
                </a:uFill>
                <a:latin typeface="Roboto Light"/>
                <a:ea typeface="Roboto Light"/>
              </a:rPr>
              <a:t>Deve cumprir EAD 040083-00-0404</a:t>
            </a:r>
            <a:endParaRPr lang="pt-PT" sz="1800" b="0" strike="noStrike" spc="-1" dirty="0">
              <a:solidFill>
                <a:srgbClr val="000000"/>
              </a:solidFill>
              <a:uFill>
                <a:solidFill>
                  <a:srgbClr val="FFFFFF"/>
                </a:solidFill>
              </a:uFill>
              <a:latin typeface="Arial"/>
            </a:endParaRPr>
          </a:p>
        </p:txBody>
      </p:sp>
      <p:sp>
        <p:nvSpPr>
          <p:cNvPr id="271" name="CustomShape 6"/>
          <p:cNvSpPr/>
          <p:nvPr/>
        </p:nvSpPr>
        <p:spPr>
          <a:xfrm>
            <a:off x="527400" y="3399120"/>
            <a:ext cx="693648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PT" sz="1800" b="0" strike="noStrike" spc="-1">
                <a:solidFill>
                  <a:srgbClr val="FF0000"/>
                </a:solidFill>
                <a:uFill>
                  <a:solidFill>
                    <a:srgbClr val="FFFFFF"/>
                  </a:solidFill>
                </a:uFill>
                <a:latin typeface="Roboto Light"/>
                <a:ea typeface="Roboto Light"/>
              </a:rPr>
              <a:t>Propriedades relevantes </a:t>
            </a:r>
            <a:r>
              <a:rPr lang="pt-PT" sz="1800" b="0" strike="noStrike" spc="-1">
                <a:solidFill>
                  <a:srgbClr val="000000"/>
                </a:solidFill>
                <a:uFill>
                  <a:solidFill>
                    <a:srgbClr val="FFFFFF"/>
                  </a:solidFill>
                </a:uFill>
                <a:latin typeface="Roboto Light"/>
                <a:ea typeface="Roboto Light"/>
              </a:rPr>
              <a:t>na seleção da rede (corrente e reforçada)</a:t>
            </a:r>
            <a:endParaRPr lang="pt-PT" sz="1800" b="0" strike="noStrike" spc="-1">
              <a:solidFill>
                <a:srgbClr val="000000"/>
              </a:solidFill>
              <a:uFill>
                <a:solidFill>
                  <a:srgbClr val="FFFFFF"/>
                </a:solidFill>
              </a:uFill>
              <a:latin typeface="Arial"/>
            </a:endParaRPr>
          </a:p>
          <a:p>
            <a:pPr>
              <a:lnSpc>
                <a:spcPct val="100000"/>
              </a:lnSpc>
            </a:pPr>
            <a:r>
              <a:rPr lang="pt-PT" sz="1800" b="0" strike="noStrike" spc="-1">
                <a:solidFill>
                  <a:srgbClr val="000000"/>
                </a:solidFill>
                <a:uFill>
                  <a:solidFill>
                    <a:srgbClr val="FFFFFF"/>
                  </a:solidFill>
                </a:uFill>
                <a:latin typeface="Roboto Light"/>
                <a:ea typeface="Roboto Light"/>
              </a:rPr>
              <a:t> </a:t>
            </a:r>
            <a:endParaRPr lang="pt-PT"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pt-PT" sz="1800" b="0" strike="noStrike" spc="-1">
                <a:solidFill>
                  <a:srgbClr val="000000"/>
                </a:solidFill>
                <a:uFill>
                  <a:solidFill>
                    <a:srgbClr val="FFFFFF"/>
                  </a:solidFill>
                </a:uFill>
                <a:latin typeface="Roboto Light"/>
                <a:ea typeface="Roboto Light"/>
              </a:rPr>
              <a:t>Dimensões da Abertura da Malha e Espessura (mm)</a:t>
            </a:r>
            <a:endParaRPr lang="pt-PT"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pt-PT" sz="1800" b="0" strike="noStrike" spc="-1">
                <a:solidFill>
                  <a:srgbClr val="000000"/>
                </a:solidFill>
                <a:uFill>
                  <a:solidFill>
                    <a:srgbClr val="FFFFFF"/>
                  </a:solidFill>
                </a:uFill>
                <a:latin typeface="Roboto Light"/>
                <a:ea typeface="Roboto Light"/>
              </a:rPr>
              <a:t>Peso Específico do Tecido (g/m</a:t>
            </a:r>
            <a:r>
              <a:rPr lang="pt-PT" sz="1800" b="0" strike="noStrike" spc="-1" baseline="30000">
                <a:solidFill>
                  <a:srgbClr val="000000"/>
                </a:solidFill>
                <a:uFill>
                  <a:solidFill>
                    <a:srgbClr val="FFFFFF"/>
                  </a:solidFill>
                </a:uFill>
                <a:latin typeface="Roboto Light"/>
                <a:ea typeface="Roboto Light"/>
              </a:rPr>
              <a:t>2</a:t>
            </a:r>
            <a:r>
              <a:rPr lang="pt-PT" sz="1800" b="0" strike="noStrike" spc="-1">
                <a:solidFill>
                  <a:srgbClr val="000000"/>
                </a:solidFill>
                <a:uFill>
                  <a:solidFill>
                    <a:srgbClr val="FFFFFF"/>
                  </a:solidFill>
                </a:uFill>
                <a:latin typeface="Roboto Light"/>
                <a:ea typeface="Roboto Light"/>
              </a:rPr>
              <a:t>)</a:t>
            </a:r>
            <a:endParaRPr lang="pt-PT"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pt-PT" sz="1800" b="0" strike="noStrike" spc="-1">
                <a:solidFill>
                  <a:srgbClr val="000000"/>
                </a:solidFill>
                <a:uFill>
                  <a:solidFill>
                    <a:srgbClr val="FFFFFF"/>
                  </a:solidFill>
                </a:uFill>
                <a:latin typeface="Roboto Light"/>
                <a:ea typeface="Roboto Light"/>
              </a:rPr>
              <a:t>Resistência à Tração Longitudinal e Transversal (N/mm)</a:t>
            </a:r>
            <a:endParaRPr lang="pt-PT"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pt-PT" sz="1800" b="0" strike="noStrike" spc="-1">
                <a:solidFill>
                  <a:srgbClr val="000000"/>
                </a:solidFill>
                <a:uFill>
                  <a:solidFill>
                    <a:srgbClr val="FFFFFF"/>
                  </a:solidFill>
                </a:uFill>
                <a:latin typeface="Roboto Light"/>
                <a:ea typeface="Roboto Light"/>
              </a:rPr>
              <a:t>Alongamento na Rotura Longitudinal e Transversal</a:t>
            </a:r>
            <a:endParaRPr lang="pt-PT" sz="1800" b="0" strike="noStrike" spc="-1">
              <a:solidFill>
                <a:srgbClr val="000000"/>
              </a:solidFill>
              <a:uFill>
                <a:solidFill>
                  <a:srgbClr val="FFFFFF"/>
                </a:solidFill>
              </a:uFill>
              <a:latin typeface="Arial"/>
            </a:endParaRPr>
          </a:p>
        </p:txBody>
      </p:sp>
      <p:pic>
        <p:nvPicPr>
          <p:cNvPr id="272" name="Picture 3"/>
          <p:cNvPicPr>
            <a:picLocks noChangeAspect="1"/>
          </p:cNvPicPr>
          <p:nvPr/>
        </p:nvPicPr>
        <p:blipFill>
          <a:blip r:embed="rId4" cstate="print"/>
          <a:srcRect r="5972" b="45805"/>
          <a:stretch/>
        </p:blipFill>
        <p:spPr>
          <a:xfrm>
            <a:off x="7785687" y="4404581"/>
            <a:ext cx="3948147" cy="1576493"/>
          </a:xfrm>
          <a:prstGeom prst="rect">
            <a:avLst/>
          </a:prstGeom>
          <a:ln>
            <a:noFill/>
          </a:ln>
        </p:spPr>
      </p:pic>
      <p:pic>
        <p:nvPicPr>
          <p:cNvPr id="273"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Lst>
          </a:blip>
          <a:srcRect l="4445" t="12244" r="2480" b="15957"/>
          <a:stretch/>
        </p:blipFill>
        <p:spPr>
          <a:xfrm>
            <a:off x="7973362" y="1428616"/>
            <a:ext cx="3681490" cy="2839609"/>
          </a:xfrm>
          <a:prstGeom prst="rect">
            <a:avLst/>
          </a:prstGeom>
          <a:ln>
            <a:noFill/>
          </a:ln>
        </p:spPr>
      </p:pic>
      <p:sp>
        <p:nvSpPr>
          <p:cNvPr id="3" name="CustomShape 2">
            <a:extLst>
              <a:ext uri="{FF2B5EF4-FFF2-40B4-BE49-F238E27FC236}">
                <a16:creationId xmlns:a16="http://schemas.microsoft.com/office/drawing/2014/main" id="{38D03F74-879E-453E-AC42-F6BDBC678F50}"/>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PROCEDIMENTO DE APLICAÇÃO – REVESTIMENTO DAS PLACAS ISOLANTES</a:t>
            </a:r>
            <a:endParaRPr lang="pt-PT" sz="1800" b="0" strike="noStrike" spc="-1">
              <a:solidFill>
                <a:srgbClr val="000000"/>
              </a:solidFill>
              <a:uFill>
                <a:solidFill>
                  <a:srgbClr val="FFFFFF"/>
                </a:solidFill>
              </a:uFill>
              <a:latin typeface="Arial"/>
            </a:endParaRPr>
          </a:p>
        </p:txBody>
      </p:sp>
      <p:pic>
        <p:nvPicPr>
          <p:cNvPr id="406" name="Imagem 9"/>
          <p:cNvPicPr/>
          <p:nvPr/>
        </p:nvPicPr>
        <p:blipFill>
          <a:blip r:embed="rId3" cstate="print"/>
          <a:stretch/>
        </p:blipFill>
        <p:spPr>
          <a:xfrm>
            <a:off x="8638560" y="0"/>
            <a:ext cx="3552840" cy="1693800"/>
          </a:xfrm>
          <a:prstGeom prst="rect">
            <a:avLst/>
          </a:prstGeom>
          <a:ln>
            <a:noFill/>
          </a:ln>
        </p:spPr>
      </p:pic>
      <p:sp>
        <p:nvSpPr>
          <p:cNvPr id="407" name="CustomShape 3"/>
          <p:cNvSpPr/>
          <p:nvPr/>
        </p:nvSpPr>
        <p:spPr>
          <a:xfrm>
            <a:off x="81000" y="648072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nSpc>
                <a:spcPct val="100000"/>
              </a:lnSpc>
            </a:pPr>
            <a:r>
              <a:rPr lang="pt-PT" sz="989" b="0" strike="noStrike" spc="-1">
                <a:solidFill>
                  <a:srgbClr val="000000"/>
                </a:solidFill>
                <a:uFill>
                  <a:solidFill>
                    <a:srgbClr val="FFFFFF"/>
                  </a:solidFill>
                </a:uFill>
                <a:latin typeface="Roboto Light"/>
                <a:ea typeface="Roboto Light"/>
              </a:rPr>
              <a:t>  </a:t>
            </a:r>
            <a:endParaRPr lang="pt-PT" sz="1800" b="0" strike="noStrike" spc="-1">
              <a:solidFill>
                <a:srgbClr val="000000"/>
              </a:solidFill>
              <a:uFill>
                <a:solidFill>
                  <a:srgbClr val="FFFFFF"/>
                </a:solidFill>
              </a:uFill>
              <a:latin typeface="Arial"/>
            </a:endParaRPr>
          </a:p>
        </p:txBody>
      </p:sp>
      <p:sp>
        <p:nvSpPr>
          <p:cNvPr id="408" name="CustomShape 4"/>
          <p:cNvSpPr/>
          <p:nvPr/>
        </p:nvSpPr>
        <p:spPr>
          <a:xfrm>
            <a:off x="527400" y="1272240"/>
            <a:ext cx="7439400" cy="1126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a:solidFill>
                  <a:srgbClr val="000000"/>
                </a:solidFill>
                <a:uFill>
                  <a:solidFill>
                    <a:srgbClr val="FFFFFF"/>
                  </a:solidFill>
                </a:uFill>
                <a:latin typeface="Roboto Light"/>
                <a:ea typeface="Roboto Light"/>
              </a:rPr>
              <a:t>Barramento armado</a:t>
            </a:r>
            <a:endParaRPr lang="pt-PT" sz="2000" b="0" strike="noStrike" spc="-1">
              <a:solidFill>
                <a:srgbClr val="000000"/>
              </a:solidFill>
              <a:uFill>
                <a:solidFill>
                  <a:srgbClr val="FFFFFF"/>
                </a:solidFill>
              </a:uFill>
              <a:latin typeface="Arial"/>
            </a:endParaRPr>
          </a:p>
        </p:txBody>
      </p:sp>
      <p:pic>
        <p:nvPicPr>
          <p:cNvPr id="409" name="Imagem 11"/>
          <p:cNvPicPr/>
          <p:nvPr/>
        </p:nvPicPr>
        <p:blipFill>
          <a:blip r:embed="rId4" cstate="print"/>
          <a:stretch/>
        </p:blipFill>
        <p:spPr>
          <a:xfrm>
            <a:off x="179280" y="2189880"/>
            <a:ext cx="3155040" cy="3668400"/>
          </a:xfrm>
          <a:prstGeom prst="rect">
            <a:avLst/>
          </a:prstGeom>
          <a:ln>
            <a:noFill/>
          </a:ln>
        </p:spPr>
      </p:pic>
      <p:sp>
        <p:nvSpPr>
          <p:cNvPr id="410" name="CustomShape 5"/>
          <p:cNvSpPr/>
          <p:nvPr/>
        </p:nvSpPr>
        <p:spPr>
          <a:xfrm>
            <a:off x="260280" y="2083320"/>
            <a:ext cx="3054600" cy="3757680"/>
          </a:xfrm>
          <a:custGeom>
            <a:avLst/>
            <a:gdLst/>
            <a:ahLst/>
            <a:cxnLst/>
            <a:rect l="l" t="t" r="r" b="b"/>
            <a:pathLst>
              <a:path w="4143983" h="5097294">
                <a:moveTo>
                  <a:pt x="2081720" y="5058383"/>
                </a:moveTo>
                <a:lnTo>
                  <a:pt x="2101175" y="2470826"/>
                </a:lnTo>
                <a:lnTo>
                  <a:pt x="4124528" y="1770435"/>
                </a:lnTo>
                <a:lnTo>
                  <a:pt x="4143983" y="0"/>
                </a:lnTo>
                <a:lnTo>
                  <a:pt x="0" y="252920"/>
                </a:lnTo>
                <a:lnTo>
                  <a:pt x="116732" y="5097294"/>
                </a:lnTo>
                <a:lnTo>
                  <a:pt x="2081720" y="5058383"/>
                </a:lnTo>
                <a:close/>
              </a:path>
            </a:pathLst>
          </a:custGeom>
          <a:solidFill>
            <a:schemeClr val="bg1">
              <a:alpha val="70000"/>
            </a:schemeClr>
          </a:solidFill>
          <a:ln w="12600">
            <a:noFill/>
          </a:ln>
        </p:spPr>
        <p:style>
          <a:lnRef idx="0">
            <a:scrgbClr r="0" g="0" b="0"/>
          </a:lnRef>
          <a:fillRef idx="0">
            <a:scrgbClr r="0" g="0" b="0"/>
          </a:fillRef>
          <a:effectRef idx="0">
            <a:scrgbClr r="0" g="0" b="0"/>
          </a:effectRef>
          <a:fontRef idx="minor"/>
        </p:style>
        <p:txBody>
          <a:bodyPr/>
          <a:lstStyle/>
          <a:p>
            <a:endParaRPr lang="pt-PT"/>
          </a:p>
        </p:txBody>
      </p:sp>
      <p:sp>
        <p:nvSpPr>
          <p:cNvPr id="411" name="CustomShape 6"/>
          <p:cNvSpPr/>
          <p:nvPr/>
        </p:nvSpPr>
        <p:spPr>
          <a:xfrm>
            <a:off x="2468160" y="4446000"/>
            <a:ext cx="807120" cy="1354680"/>
          </a:xfrm>
          <a:custGeom>
            <a:avLst/>
            <a:gdLst/>
            <a:ahLst/>
            <a:cxnLst/>
            <a:rect l="l" t="t" r="r" b="b"/>
            <a:pathLst>
              <a:path w="1095375" h="1838325">
                <a:moveTo>
                  <a:pt x="0" y="1838325"/>
                </a:moveTo>
                <a:lnTo>
                  <a:pt x="28575" y="533400"/>
                </a:lnTo>
                <a:lnTo>
                  <a:pt x="1095375" y="0"/>
                </a:lnTo>
                <a:lnTo>
                  <a:pt x="1019175" y="1800225"/>
                </a:lnTo>
                <a:lnTo>
                  <a:pt x="0" y="1838325"/>
                </a:lnTo>
                <a:close/>
              </a:path>
            </a:pathLst>
          </a:custGeom>
          <a:solidFill>
            <a:schemeClr val="bg1">
              <a:alpha val="70000"/>
            </a:schemeClr>
          </a:solidFill>
          <a:ln w="12600">
            <a:noFill/>
          </a:ln>
        </p:spPr>
        <p:style>
          <a:lnRef idx="0">
            <a:scrgbClr r="0" g="0" b="0"/>
          </a:lnRef>
          <a:fillRef idx="0">
            <a:scrgbClr r="0" g="0" b="0"/>
          </a:fillRef>
          <a:effectRef idx="0">
            <a:scrgbClr r="0" g="0" b="0"/>
          </a:effectRef>
          <a:fontRef idx="minor"/>
        </p:style>
        <p:txBody>
          <a:bodyPr/>
          <a:lstStyle/>
          <a:p>
            <a:endParaRPr lang="pt-PT"/>
          </a:p>
        </p:txBody>
      </p:sp>
      <p:sp>
        <p:nvSpPr>
          <p:cNvPr id="412" name="CustomShape 7"/>
          <p:cNvSpPr/>
          <p:nvPr/>
        </p:nvSpPr>
        <p:spPr>
          <a:xfrm>
            <a:off x="1756800" y="3796200"/>
            <a:ext cx="461160" cy="455760"/>
          </a:xfrm>
          <a:prstGeom prst="ellipse">
            <a:avLst/>
          </a:prstGeom>
          <a:solidFill>
            <a:schemeClr val="accent1"/>
          </a:solid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ctr">
              <a:lnSpc>
                <a:spcPct val="100000"/>
              </a:lnSpc>
            </a:pPr>
            <a:r>
              <a:rPr lang="pt-PT" sz="2200" b="0" strike="noStrike" spc="-1">
                <a:solidFill>
                  <a:srgbClr val="FFFFFF"/>
                </a:solidFill>
                <a:uFill>
                  <a:solidFill>
                    <a:srgbClr val="FFFFFF"/>
                  </a:solidFill>
                </a:uFill>
                <a:latin typeface="Helvetica Neue Medium"/>
                <a:ea typeface="Helvetica Neue Medium"/>
              </a:rPr>
              <a:t>1</a:t>
            </a:r>
            <a:endParaRPr lang="pt-PT" sz="1800" b="0" strike="noStrike" spc="-1">
              <a:solidFill>
                <a:srgbClr val="000000"/>
              </a:solidFill>
              <a:uFill>
                <a:solidFill>
                  <a:srgbClr val="FFFFFF"/>
                </a:solidFill>
              </a:uFill>
              <a:latin typeface="Arial"/>
            </a:endParaRPr>
          </a:p>
        </p:txBody>
      </p:sp>
      <p:sp>
        <p:nvSpPr>
          <p:cNvPr id="413" name="CustomShape 8"/>
          <p:cNvSpPr/>
          <p:nvPr/>
        </p:nvSpPr>
        <p:spPr>
          <a:xfrm>
            <a:off x="2249280" y="4011480"/>
            <a:ext cx="461160" cy="455760"/>
          </a:xfrm>
          <a:prstGeom prst="ellipse">
            <a:avLst/>
          </a:prstGeom>
          <a:solidFill>
            <a:schemeClr val="accent1"/>
          </a:solid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ctr">
              <a:lnSpc>
                <a:spcPct val="100000"/>
              </a:lnSpc>
            </a:pPr>
            <a:r>
              <a:rPr lang="pt-PT" sz="2200" b="0" strike="noStrike" spc="-1">
                <a:solidFill>
                  <a:srgbClr val="FFFFFF"/>
                </a:solidFill>
                <a:uFill>
                  <a:solidFill>
                    <a:srgbClr val="FFFFFF"/>
                  </a:solidFill>
                </a:uFill>
                <a:latin typeface="Helvetica Neue Medium"/>
                <a:ea typeface="Helvetica Neue Medium"/>
              </a:rPr>
              <a:t>2</a:t>
            </a:r>
            <a:endParaRPr lang="pt-PT" sz="1800" b="0" strike="noStrike" spc="-1">
              <a:solidFill>
                <a:srgbClr val="000000"/>
              </a:solidFill>
              <a:uFill>
                <a:solidFill>
                  <a:srgbClr val="FFFFFF"/>
                </a:solidFill>
              </a:uFill>
              <a:latin typeface="Arial"/>
            </a:endParaRPr>
          </a:p>
        </p:txBody>
      </p:sp>
      <p:sp>
        <p:nvSpPr>
          <p:cNvPr id="414" name="CustomShape 9"/>
          <p:cNvSpPr/>
          <p:nvPr/>
        </p:nvSpPr>
        <p:spPr>
          <a:xfrm>
            <a:off x="2730960" y="4240440"/>
            <a:ext cx="461160" cy="455760"/>
          </a:xfrm>
          <a:prstGeom prst="ellipse">
            <a:avLst/>
          </a:prstGeom>
          <a:solidFill>
            <a:schemeClr val="accent1"/>
          </a:solid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ctr">
              <a:lnSpc>
                <a:spcPct val="100000"/>
              </a:lnSpc>
            </a:pPr>
            <a:r>
              <a:rPr lang="pt-PT" sz="2200" b="0" strike="noStrike" spc="-1">
                <a:solidFill>
                  <a:srgbClr val="FFFFFF"/>
                </a:solidFill>
                <a:uFill>
                  <a:solidFill>
                    <a:srgbClr val="FFFFFF"/>
                  </a:solidFill>
                </a:uFill>
                <a:latin typeface="Helvetica Neue Medium"/>
                <a:ea typeface="Helvetica Neue Medium"/>
              </a:rPr>
              <a:t>3</a:t>
            </a:r>
            <a:endParaRPr lang="pt-PT" sz="1800" b="0" strike="noStrike" spc="-1">
              <a:solidFill>
                <a:srgbClr val="000000"/>
              </a:solidFill>
              <a:uFill>
                <a:solidFill>
                  <a:srgbClr val="FFFFFF"/>
                </a:solidFill>
              </a:uFill>
              <a:latin typeface="Arial"/>
            </a:endParaRPr>
          </a:p>
        </p:txBody>
      </p:sp>
      <p:sp>
        <p:nvSpPr>
          <p:cNvPr id="415" name="CustomShape 10"/>
          <p:cNvSpPr/>
          <p:nvPr/>
        </p:nvSpPr>
        <p:spPr>
          <a:xfrm>
            <a:off x="4154400" y="2086920"/>
            <a:ext cx="4701960" cy="4275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PT" sz="1600" b="0" strike="noStrike" spc="-1" dirty="0">
                <a:solidFill>
                  <a:srgbClr val="000000"/>
                </a:solidFill>
                <a:uFill>
                  <a:solidFill>
                    <a:srgbClr val="FFFFFF"/>
                  </a:solidFill>
                </a:uFill>
                <a:latin typeface="Roboto Light"/>
                <a:ea typeface="Roboto Light"/>
              </a:rPr>
              <a:t>Barramento da argamassa executado com talocha denteada de 6mm</a:t>
            </a:r>
            <a:endParaRPr lang="pt-PT" sz="1800" b="0" strike="noStrike" spc="-1" dirty="0">
              <a:solidFill>
                <a:srgbClr val="000000"/>
              </a:solidFill>
              <a:uFill>
                <a:solidFill>
                  <a:srgbClr val="FFFFFF"/>
                </a:solidFill>
              </a:uFill>
              <a:latin typeface="Arial"/>
            </a:endParaRPr>
          </a:p>
          <a:p>
            <a:pPr>
              <a:lnSpc>
                <a:spcPct val="100000"/>
              </a:lnSpc>
            </a:pPr>
            <a:r>
              <a:rPr lang="pt-PT" sz="1600" b="0" strike="noStrike" spc="-1" dirty="0">
                <a:solidFill>
                  <a:srgbClr val="000000"/>
                </a:solidFill>
                <a:uFill>
                  <a:solidFill>
                    <a:srgbClr val="FFFFFF"/>
                  </a:solidFill>
                </a:uFill>
                <a:latin typeface="Roboto Light"/>
                <a:ea typeface="Roboto Light"/>
              </a:rPr>
              <a:t>Aplicação com inclinação constante = espessura uniforme</a:t>
            </a:r>
            <a:endParaRPr lang="pt-PT" sz="1800" b="0" strike="noStrike" spc="-1" dirty="0">
              <a:solidFill>
                <a:srgbClr val="000000"/>
              </a:solidFill>
              <a:uFill>
                <a:solidFill>
                  <a:srgbClr val="FFFFFF"/>
                </a:solidFill>
              </a:uFill>
              <a:latin typeface="Arial"/>
            </a:endParaRPr>
          </a:p>
          <a:p>
            <a:pPr>
              <a:lnSpc>
                <a:spcPct val="100000"/>
              </a:lnSpc>
            </a:pPr>
            <a:r>
              <a:rPr lang="pt-PT" sz="1600" b="0" strike="noStrike" spc="-1" dirty="0">
                <a:solidFill>
                  <a:srgbClr val="000000"/>
                </a:solidFill>
                <a:uFill>
                  <a:solidFill>
                    <a:srgbClr val="FFFFFF"/>
                  </a:solidFill>
                </a:uFill>
                <a:latin typeface="Roboto Light"/>
                <a:ea typeface="Roboto Light"/>
              </a:rPr>
              <a:t>Estender e esticar a rede sobre a argamassa fresca</a:t>
            </a:r>
            <a:endParaRPr lang="pt-PT" sz="1800" b="0" strike="noStrike" spc="-1" dirty="0">
              <a:solidFill>
                <a:srgbClr val="000000"/>
              </a:solidFill>
              <a:uFill>
                <a:solidFill>
                  <a:srgbClr val="FFFFFF"/>
                </a:solidFill>
              </a:uFill>
              <a:latin typeface="Arial"/>
            </a:endParaRPr>
          </a:p>
          <a:p>
            <a:pPr>
              <a:lnSpc>
                <a:spcPct val="100000"/>
              </a:lnSpc>
            </a:pPr>
            <a:r>
              <a:rPr lang="pt-PT" sz="1600" b="0" strike="noStrike" spc="-1" dirty="0">
                <a:solidFill>
                  <a:srgbClr val="000000"/>
                </a:solidFill>
                <a:uFill>
                  <a:solidFill>
                    <a:srgbClr val="FFFFFF"/>
                  </a:solidFill>
                </a:uFill>
                <a:latin typeface="Roboto Light"/>
                <a:ea typeface="Roboto Light"/>
              </a:rPr>
              <a:t>Nunca esmagar a rede, encostar apenas de forma a ficar ligeiramente embebida na argamassa (aspeto uniforme do denteado)</a:t>
            </a:r>
            <a:endParaRPr lang="pt-PT" sz="1800" b="0" strike="noStrike" spc="-1" dirty="0">
              <a:solidFill>
                <a:srgbClr val="000000"/>
              </a:solidFill>
              <a:uFill>
                <a:solidFill>
                  <a:srgbClr val="FFFFFF"/>
                </a:solidFill>
              </a:uFill>
              <a:latin typeface="Arial"/>
            </a:endParaRPr>
          </a:p>
          <a:p>
            <a:pPr>
              <a:lnSpc>
                <a:spcPct val="100000"/>
              </a:lnSpc>
            </a:pPr>
            <a:r>
              <a:rPr lang="pt-PT" sz="1600" b="1" strike="noStrike" spc="-1" dirty="0">
                <a:solidFill>
                  <a:srgbClr val="000000"/>
                </a:solidFill>
                <a:uFill>
                  <a:solidFill>
                    <a:srgbClr val="FFFFFF"/>
                  </a:solidFill>
                </a:uFill>
                <a:latin typeface="Roboto Light"/>
                <a:ea typeface="Roboto Light"/>
              </a:rPr>
              <a:t>Garantir sobreposição mínima na rede de 10cm</a:t>
            </a:r>
            <a:endParaRPr lang="pt-PT" sz="1800" b="1" strike="noStrike" spc="-1" dirty="0">
              <a:solidFill>
                <a:srgbClr val="000000"/>
              </a:solidFill>
              <a:uFill>
                <a:solidFill>
                  <a:srgbClr val="FFFFFF"/>
                </a:solidFill>
              </a:uFill>
              <a:latin typeface="Arial"/>
            </a:endParaRPr>
          </a:p>
          <a:p>
            <a:pPr>
              <a:lnSpc>
                <a:spcPct val="100000"/>
              </a:lnSpc>
            </a:pPr>
            <a:r>
              <a:rPr lang="pt-PT" sz="1600" b="0" strike="noStrike" spc="-1" dirty="0">
                <a:solidFill>
                  <a:srgbClr val="000000"/>
                </a:solidFill>
                <a:uFill>
                  <a:solidFill>
                    <a:srgbClr val="FFFFFF"/>
                  </a:solidFill>
                </a:uFill>
                <a:latin typeface="Roboto Light"/>
                <a:ea typeface="Roboto Light"/>
              </a:rPr>
              <a:t>Aplicar 2ª camada de argamassa após endurecimento da camada anterior (cerca de 24h)</a:t>
            </a:r>
            <a:endParaRPr lang="pt-PT" sz="1800" b="0" strike="noStrike" spc="-1" dirty="0">
              <a:solidFill>
                <a:srgbClr val="000000"/>
              </a:solidFill>
              <a:uFill>
                <a:solidFill>
                  <a:srgbClr val="FFFFFF"/>
                </a:solidFill>
              </a:uFill>
              <a:latin typeface="Arial"/>
            </a:endParaRPr>
          </a:p>
          <a:p>
            <a:pPr>
              <a:lnSpc>
                <a:spcPct val="100000"/>
              </a:lnSpc>
            </a:pPr>
            <a:r>
              <a:rPr lang="pt-PT" sz="1600" b="0" strike="noStrike" spc="-1" dirty="0">
                <a:solidFill>
                  <a:srgbClr val="000000"/>
                </a:solidFill>
                <a:uFill>
                  <a:solidFill>
                    <a:srgbClr val="FFFFFF"/>
                  </a:solidFill>
                </a:uFill>
                <a:latin typeface="Roboto Light"/>
                <a:ea typeface="Roboto Light"/>
              </a:rPr>
              <a:t>Garantir recobrimento completo da rede (sem sinal de quadrícula)</a:t>
            </a:r>
            <a:endParaRPr lang="pt-PT" sz="1800" b="0" strike="noStrike" spc="-1" dirty="0">
              <a:solidFill>
                <a:srgbClr val="000000"/>
              </a:solidFill>
              <a:uFill>
                <a:solidFill>
                  <a:srgbClr val="FFFFFF"/>
                </a:solidFill>
              </a:uFill>
              <a:latin typeface="Arial"/>
            </a:endParaRPr>
          </a:p>
          <a:p>
            <a:pPr>
              <a:lnSpc>
                <a:spcPct val="100000"/>
              </a:lnSpc>
            </a:pPr>
            <a:r>
              <a:rPr lang="pt-PT" sz="1600" b="0" strike="noStrike" spc="-1" dirty="0">
                <a:solidFill>
                  <a:srgbClr val="000000"/>
                </a:solidFill>
                <a:uFill>
                  <a:solidFill>
                    <a:srgbClr val="FFFFFF"/>
                  </a:solidFill>
                </a:uFill>
                <a:latin typeface="Roboto Light"/>
                <a:ea typeface="Roboto Light"/>
              </a:rPr>
              <a:t>Aspeto final completamente plano e regular, pronto a receber o acabamento final</a:t>
            </a:r>
            <a:endParaRPr lang="pt-PT" sz="1800" b="0" strike="noStrike" spc="-1" dirty="0">
              <a:solidFill>
                <a:srgbClr val="000000"/>
              </a:solidFill>
              <a:uFill>
                <a:solidFill>
                  <a:srgbClr val="FFFFFF"/>
                </a:solidFill>
              </a:uFill>
              <a:latin typeface="Arial"/>
            </a:endParaRPr>
          </a:p>
        </p:txBody>
      </p:sp>
      <p:pic>
        <p:nvPicPr>
          <p:cNvPr id="416" name="Imagem 4"/>
          <p:cNvPicPr/>
          <p:nvPr/>
        </p:nvPicPr>
        <p:blipFill>
          <a:blip r:embed="rId5" cstate="print"/>
          <a:stretch/>
        </p:blipFill>
        <p:spPr>
          <a:xfrm>
            <a:off x="9235080" y="1704240"/>
            <a:ext cx="2415600" cy="1542240"/>
          </a:xfrm>
          <a:prstGeom prst="rect">
            <a:avLst/>
          </a:prstGeom>
          <a:ln>
            <a:noFill/>
          </a:ln>
        </p:spPr>
      </p:pic>
      <p:sp>
        <p:nvSpPr>
          <p:cNvPr id="417" name="Line 11"/>
          <p:cNvSpPr/>
          <p:nvPr/>
        </p:nvSpPr>
        <p:spPr>
          <a:xfrm flipV="1">
            <a:off x="10447200" y="1573920"/>
            <a:ext cx="360" cy="1789200"/>
          </a:xfrm>
          <a:prstGeom prst="line">
            <a:avLst/>
          </a:prstGeom>
          <a:ln w="50760">
            <a:solidFill>
              <a:srgbClr val="009EF9"/>
            </a:solidFill>
            <a:round/>
          </a:ln>
        </p:spPr>
        <p:style>
          <a:lnRef idx="1">
            <a:schemeClr val="accent1"/>
          </a:lnRef>
          <a:fillRef idx="0">
            <a:schemeClr val="accent1"/>
          </a:fillRef>
          <a:effectRef idx="0">
            <a:schemeClr val="accent1"/>
          </a:effectRef>
          <a:fontRef idx="minor"/>
        </p:style>
        <p:txBody>
          <a:bodyPr/>
          <a:lstStyle/>
          <a:p>
            <a:endParaRPr lang="pt-PT"/>
          </a:p>
        </p:txBody>
      </p:sp>
      <p:sp>
        <p:nvSpPr>
          <p:cNvPr id="418" name="Line 12"/>
          <p:cNvSpPr/>
          <p:nvPr/>
        </p:nvSpPr>
        <p:spPr>
          <a:xfrm flipH="1" flipV="1">
            <a:off x="9107640" y="1891440"/>
            <a:ext cx="1580400" cy="1471680"/>
          </a:xfrm>
          <a:prstGeom prst="line">
            <a:avLst/>
          </a:prstGeom>
          <a:ln w="50760">
            <a:solidFill>
              <a:srgbClr val="009EF9"/>
            </a:solidFill>
            <a:round/>
          </a:ln>
        </p:spPr>
        <p:style>
          <a:lnRef idx="1">
            <a:schemeClr val="accent1"/>
          </a:lnRef>
          <a:fillRef idx="0">
            <a:schemeClr val="accent1"/>
          </a:fillRef>
          <a:effectRef idx="0">
            <a:schemeClr val="accent1"/>
          </a:effectRef>
          <a:fontRef idx="minor"/>
        </p:style>
        <p:txBody>
          <a:bodyPr/>
          <a:lstStyle/>
          <a:p>
            <a:endParaRPr lang="pt-PT"/>
          </a:p>
        </p:txBody>
      </p:sp>
      <p:sp>
        <p:nvSpPr>
          <p:cNvPr id="419" name="CustomShape 13"/>
          <p:cNvSpPr/>
          <p:nvPr/>
        </p:nvSpPr>
        <p:spPr>
          <a:xfrm rot="11518800" flipV="1">
            <a:off x="9774720" y="2216520"/>
            <a:ext cx="1153800" cy="928440"/>
          </a:xfrm>
          <a:prstGeom prst="arc">
            <a:avLst>
              <a:gd name="adj1" fmla="val 16200000"/>
              <a:gd name="adj2" fmla="val 0"/>
            </a:avLst>
          </a:prstGeom>
          <a:noFill/>
          <a:ln w="50760">
            <a:solidFill>
              <a:srgbClr val="009EF9"/>
            </a:solidFill>
            <a:round/>
          </a:ln>
        </p:spPr>
        <p:style>
          <a:lnRef idx="1">
            <a:schemeClr val="accent1"/>
          </a:lnRef>
          <a:fillRef idx="0">
            <a:schemeClr val="accent1"/>
          </a:fillRef>
          <a:effectRef idx="0">
            <a:schemeClr val="accent1"/>
          </a:effectRef>
          <a:fontRef idx="minor"/>
        </p:style>
        <p:txBody>
          <a:bodyPr/>
          <a:lstStyle/>
          <a:p>
            <a:endParaRPr lang="pt-PT"/>
          </a:p>
        </p:txBody>
      </p:sp>
      <p:sp>
        <p:nvSpPr>
          <p:cNvPr id="420" name="CustomShape 14"/>
          <p:cNvSpPr/>
          <p:nvPr/>
        </p:nvSpPr>
        <p:spPr>
          <a:xfrm>
            <a:off x="9623160" y="1925640"/>
            <a:ext cx="626760" cy="314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pt-PT" sz="1800" b="1" strike="noStrike" spc="-1">
                <a:solidFill>
                  <a:srgbClr val="00B0F0"/>
                </a:solidFill>
                <a:uFill>
                  <a:solidFill>
                    <a:srgbClr val="FFFFFF"/>
                  </a:solidFill>
                </a:uFill>
                <a:latin typeface="Helvetica Neue"/>
                <a:ea typeface="Helvetica Neue"/>
              </a:rPr>
              <a:t>~45º</a:t>
            </a:r>
            <a:endParaRPr lang="pt-PT" sz="1800" b="0" strike="noStrike" spc="-1">
              <a:solidFill>
                <a:srgbClr val="000000"/>
              </a:solidFill>
              <a:uFill>
                <a:solidFill>
                  <a:srgbClr val="FFFFFF"/>
                </a:solidFill>
              </a:uFill>
              <a:latin typeface="Arial"/>
            </a:endParaRPr>
          </a:p>
        </p:txBody>
      </p:sp>
      <p:pic>
        <p:nvPicPr>
          <p:cNvPr id="421" name="Imagem 9"/>
          <p:cNvPicPr/>
          <p:nvPr/>
        </p:nvPicPr>
        <p:blipFill>
          <a:blip r:embed="rId6" cstate="print"/>
          <a:stretch/>
        </p:blipFill>
        <p:spPr>
          <a:xfrm>
            <a:off x="9235080" y="3427920"/>
            <a:ext cx="2415600" cy="1529280"/>
          </a:xfrm>
          <a:prstGeom prst="rect">
            <a:avLst/>
          </a:prstGeom>
          <a:ln>
            <a:noFill/>
          </a:ln>
        </p:spPr>
      </p:pic>
      <p:pic>
        <p:nvPicPr>
          <p:cNvPr id="422" name="Imagem 6"/>
          <p:cNvPicPr/>
          <p:nvPr/>
        </p:nvPicPr>
        <p:blipFill>
          <a:blip r:embed="rId7" cstate="print"/>
          <a:stretch/>
        </p:blipFill>
        <p:spPr>
          <a:xfrm>
            <a:off x="9235080" y="4989960"/>
            <a:ext cx="2415600" cy="1162800"/>
          </a:xfrm>
          <a:prstGeom prst="rect">
            <a:avLst/>
          </a:prstGeom>
          <a:ln>
            <a:noFill/>
          </a:ln>
        </p:spPr>
      </p:pic>
      <p:sp>
        <p:nvSpPr>
          <p:cNvPr id="423" name="CustomShape 15"/>
          <p:cNvSpPr/>
          <p:nvPr/>
        </p:nvSpPr>
        <p:spPr>
          <a:xfrm>
            <a:off x="3666600" y="4930560"/>
            <a:ext cx="461160" cy="455760"/>
          </a:xfrm>
          <a:prstGeom prst="ellipse">
            <a:avLst/>
          </a:prstGeom>
          <a:solidFill>
            <a:schemeClr val="accent1"/>
          </a:solid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ctr">
              <a:lnSpc>
                <a:spcPct val="100000"/>
              </a:lnSpc>
            </a:pPr>
            <a:r>
              <a:rPr lang="pt-PT" sz="2200" b="0" strike="noStrike" spc="-1">
                <a:solidFill>
                  <a:srgbClr val="FFFFFF"/>
                </a:solidFill>
                <a:uFill>
                  <a:solidFill>
                    <a:srgbClr val="FFFFFF"/>
                  </a:solidFill>
                </a:uFill>
                <a:latin typeface="Helvetica Neue Medium"/>
                <a:ea typeface="Helvetica Neue Medium"/>
              </a:rPr>
              <a:t>3</a:t>
            </a:r>
            <a:endParaRPr lang="pt-PT" sz="1800" b="0" strike="noStrike" spc="-1">
              <a:solidFill>
                <a:srgbClr val="000000"/>
              </a:solidFill>
              <a:uFill>
                <a:solidFill>
                  <a:srgbClr val="FFFFFF"/>
                </a:solidFill>
              </a:uFill>
              <a:latin typeface="Arial"/>
            </a:endParaRPr>
          </a:p>
        </p:txBody>
      </p:sp>
      <p:sp>
        <p:nvSpPr>
          <p:cNvPr id="424" name="CustomShape 16"/>
          <p:cNvSpPr/>
          <p:nvPr/>
        </p:nvSpPr>
        <p:spPr>
          <a:xfrm>
            <a:off x="3649320" y="3315960"/>
            <a:ext cx="461160" cy="455760"/>
          </a:xfrm>
          <a:prstGeom prst="ellipse">
            <a:avLst/>
          </a:prstGeom>
          <a:solidFill>
            <a:schemeClr val="accent1"/>
          </a:solid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ctr">
              <a:lnSpc>
                <a:spcPct val="100000"/>
              </a:lnSpc>
            </a:pPr>
            <a:r>
              <a:rPr lang="pt-PT" sz="2200" b="0" strike="noStrike" spc="-1">
                <a:solidFill>
                  <a:srgbClr val="FFFFFF"/>
                </a:solidFill>
                <a:uFill>
                  <a:solidFill>
                    <a:srgbClr val="FFFFFF"/>
                  </a:solidFill>
                </a:uFill>
                <a:latin typeface="Helvetica Neue Medium"/>
                <a:ea typeface="Helvetica Neue Medium"/>
              </a:rPr>
              <a:t>2</a:t>
            </a:r>
            <a:endParaRPr lang="pt-PT" sz="1800" b="0" strike="noStrike" spc="-1">
              <a:solidFill>
                <a:srgbClr val="000000"/>
              </a:solidFill>
              <a:uFill>
                <a:solidFill>
                  <a:srgbClr val="FFFFFF"/>
                </a:solidFill>
              </a:uFill>
              <a:latin typeface="Arial"/>
            </a:endParaRPr>
          </a:p>
        </p:txBody>
      </p:sp>
      <p:sp>
        <p:nvSpPr>
          <p:cNvPr id="425" name="CustomShape 17"/>
          <p:cNvSpPr/>
          <p:nvPr/>
        </p:nvSpPr>
        <p:spPr>
          <a:xfrm>
            <a:off x="3659040" y="2143800"/>
            <a:ext cx="461160" cy="455760"/>
          </a:xfrm>
          <a:prstGeom prst="ellipse">
            <a:avLst/>
          </a:prstGeom>
          <a:solidFill>
            <a:schemeClr val="accent1"/>
          </a:solid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ctr">
              <a:lnSpc>
                <a:spcPct val="100000"/>
              </a:lnSpc>
            </a:pPr>
            <a:r>
              <a:rPr lang="pt-PT" sz="2200" b="0" strike="noStrike" spc="-1">
                <a:solidFill>
                  <a:srgbClr val="FFFFFF"/>
                </a:solidFill>
                <a:uFill>
                  <a:solidFill>
                    <a:srgbClr val="FFFFFF"/>
                  </a:solidFill>
                </a:uFill>
                <a:latin typeface="Helvetica Neue Medium"/>
                <a:ea typeface="Helvetica Neue Medium"/>
              </a:rPr>
              <a:t>1</a:t>
            </a:r>
            <a:endParaRPr lang="pt-PT" sz="1800" b="0" strike="noStrike" spc="-1">
              <a:solidFill>
                <a:srgbClr val="000000"/>
              </a:solidFill>
              <a:uFill>
                <a:solidFill>
                  <a:srgbClr val="FFFFFF"/>
                </a:solidFill>
              </a:uFill>
              <a:latin typeface="Arial"/>
            </a:endParaRPr>
          </a:p>
        </p:txBody>
      </p:sp>
      <p:sp>
        <p:nvSpPr>
          <p:cNvPr id="3" name="CustomShape 2">
            <a:extLst>
              <a:ext uri="{FF2B5EF4-FFF2-40B4-BE49-F238E27FC236}">
                <a16:creationId xmlns:a16="http://schemas.microsoft.com/office/drawing/2014/main" id="{E66E99D7-4FF0-9548-5C32-BEA40EAADB10}"/>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cap="all" spc="-1">
                <a:solidFill>
                  <a:srgbClr val="000000"/>
                </a:solidFill>
                <a:uFill>
                  <a:solidFill>
                    <a:srgbClr val="FFFFFF"/>
                  </a:solidFill>
                </a:uFill>
                <a:latin typeface="Roboto Medium"/>
                <a:ea typeface="Roboto Medium"/>
              </a:rPr>
              <a:t>PROCEDIMENTO DE APLICAÇÃO – revestimento final</a:t>
            </a:r>
          </a:p>
        </p:txBody>
      </p:sp>
      <p:pic>
        <p:nvPicPr>
          <p:cNvPr id="276" name="Imagem 9"/>
          <p:cNvPicPr/>
          <p:nvPr/>
        </p:nvPicPr>
        <p:blipFill>
          <a:blip r:embed="rId3" cstate="print"/>
          <a:stretch/>
        </p:blipFill>
        <p:spPr>
          <a:xfrm>
            <a:off x="8638560" y="0"/>
            <a:ext cx="3552840" cy="1693800"/>
          </a:xfrm>
          <a:prstGeom prst="rect">
            <a:avLst/>
          </a:prstGeom>
          <a:ln>
            <a:noFill/>
          </a:ln>
        </p:spPr>
      </p:pic>
      <p:sp>
        <p:nvSpPr>
          <p:cNvPr id="283" name="CustomShape 7"/>
          <p:cNvSpPr/>
          <p:nvPr/>
        </p:nvSpPr>
        <p:spPr>
          <a:xfrm>
            <a:off x="443879" y="1513688"/>
            <a:ext cx="7796964" cy="181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1200"/>
              </a:spcBef>
            </a:pPr>
            <a:r>
              <a:rPr lang="pt-PT" sz="1800" b="0" strike="noStrike" spc="-1">
                <a:solidFill>
                  <a:srgbClr val="000000"/>
                </a:solidFill>
                <a:uFill>
                  <a:solidFill>
                    <a:srgbClr val="FFFFFF"/>
                  </a:solidFill>
                </a:uFill>
                <a:latin typeface="Roboto Light"/>
                <a:ea typeface="Roboto Light"/>
              </a:rPr>
              <a:t>Cumprir as especificações previstas na EN 15824:2011 – Especificação para rebocos exteriores e interiores com base em ligantes orgânicos.</a:t>
            </a:r>
            <a:endParaRPr lang="pt-PT" sz="1800" b="0" strike="noStrike" spc="-1">
              <a:solidFill>
                <a:srgbClr val="000000"/>
              </a:solidFill>
              <a:uFill>
                <a:solidFill>
                  <a:srgbClr val="FFFFFF"/>
                </a:solidFill>
              </a:uFill>
              <a:latin typeface="Arial"/>
            </a:endParaRPr>
          </a:p>
          <a:p>
            <a:pPr>
              <a:lnSpc>
                <a:spcPct val="100000"/>
              </a:lnSpc>
              <a:spcBef>
                <a:spcPts val="1200"/>
              </a:spcBef>
            </a:pPr>
            <a:r>
              <a:rPr lang="pt-PT" sz="1800" b="0" strike="noStrike" spc="-1">
                <a:solidFill>
                  <a:srgbClr val="ED7D31"/>
                </a:solidFill>
                <a:uFill>
                  <a:solidFill>
                    <a:srgbClr val="FFFFFF"/>
                  </a:solidFill>
                </a:uFill>
                <a:latin typeface="Roboto Light"/>
                <a:ea typeface="Roboto Light"/>
              </a:rPr>
              <a:t>Cores escuras </a:t>
            </a:r>
            <a:r>
              <a:rPr lang="pt-PT" sz="1800" b="0" strike="noStrike" spc="-1">
                <a:solidFill>
                  <a:srgbClr val="000000"/>
                </a:solidFill>
                <a:uFill>
                  <a:solidFill>
                    <a:srgbClr val="FFFFFF"/>
                  </a:solidFill>
                </a:uFill>
                <a:latin typeface="Roboto Light"/>
                <a:ea typeface="Roboto Light"/>
              </a:rPr>
              <a:t>devem ser cuidadosamente validadas garantindo sempre um coeficiente de absorção de radiação solar (α) inferior a 0,7.</a:t>
            </a:r>
            <a:endParaRPr lang="pt-PT" sz="1800" b="0" strike="noStrike" spc="-1">
              <a:solidFill>
                <a:srgbClr val="000000"/>
              </a:solidFill>
              <a:uFill>
                <a:solidFill>
                  <a:srgbClr val="FFFFFF"/>
                </a:solidFill>
              </a:uFill>
              <a:latin typeface="Arial"/>
            </a:endParaRPr>
          </a:p>
        </p:txBody>
      </p:sp>
      <p:pic>
        <p:nvPicPr>
          <p:cNvPr id="284" name="Picture 2"/>
          <p:cNvPicPr>
            <a:picLocks noChangeAspect="1"/>
          </p:cNvPicPr>
          <p:nvPr/>
        </p:nvPicPr>
        <p:blipFill>
          <a:blip r:embed="rId4" cstate="print"/>
          <a:stretch/>
        </p:blipFill>
        <p:spPr>
          <a:xfrm>
            <a:off x="6382023" y="3281248"/>
            <a:ext cx="3230363" cy="1726365"/>
          </a:xfrm>
          <a:prstGeom prst="rect">
            <a:avLst/>
          </a:prstGeom>
          <a:ln>
            <a:noFill/>
          </a:ln>
        </p:spPr>
      </p:pic>
      <p:pic>
        <p:nvPicPr>
          <p:cNvPr id="285" name="Picture 3"/>
          <p:cNvPicPr>
            <a:picLocks noChangeAspect="1"/>
          </p:cNvPicPr>
          <p:nvPr/>
        </p:nvPicPr>
        <p:blipFill>
          <a:blip r:embed="rId5" cstate="print"/>
          <a:stretch/>
        </p:blipFill>
        <p:spPr>
          <a:xfrm>
            <a:off x="1390022" y="3281249"/>
            <a:ext cx="3068938" cy="1726365"/>
          </a:xfrm>
          <a:prstGeom prst="rect">
            <a:avLst/>
          </a:prstGeom>
          <a:ln>
            <a:noFill/>
          </a:ln>
        </p:spPr>
      </p:pic>
      <p:sp>
        <p:nvSpPr>
          <p:cNvPr id="2" name="CaixaDeTexto 1"/>
          <p:cNvSpPr txBox="1"/>
          <p:nvPr/>
        </p:nvSpPr>
        <p:spPr>
          <a:xfrm>
            <a:off x="1214202" y="5146378"/>
            <a:ext cx="3567659" cy="1585049"/>
          </a:xfrm>
          <a:prstGeom prst="rect">
            <a:avLst/>
          </a:prstGeom>
          <a:noFill/>
        </p:spPr>
        <p:txBody>
          <a:bodyPr wrap="square" rtlCol="0">
            <a:spAutoFit/>
          </a:bodyPr>
          <a:lstStyle/>
          <a:p>
            <a:pPr>
              <a:spcBef>
                <a:spcPts val="600"/>
              </a:spcBef>
            </a:pPr>
            <a:r>
              <a:rPr lang="pt-PT" b="1" u="sng" spc="-1">
                <a:solidFill>
                  <a:srgbClr val="000000"/>
                </a:solidFill>
                <a:uFill>
                  <a:solidFill>
                    <a:srgbClr val="FFFFFF"/>
                  </a:solidFill>
                </a:uFill>
                <a:latin typeface="Roboto Light"/>
                <a:ea typeface="Roboto Light"/>
              </a:rPr>
              <a:t>Primário</a:t>
            </a:r>
          </a:p>
          <a:p>
            <a:pPr>
              <a:spcBef>
                <a:spcPts val="600"/>
              </a:spcBef>
            </a:pPr>
            <a:r>
              <a:rPr lang="pt-PT" sz="1600" spc="-1">
                <a:solidFill>
                  <a:srgbClr val="000000"/>
                </a:solidFill>
                <a:uFill>
                  <a:solidFill>
                    <a:srgbClr val="FFFFFF"/>
                  </a:solidFill>
                </a:uFill>
                <a:latin typeface="Roboto Light"/>
                <a:ea typeface="Roboto Light"/>
              </a:rPr>
              <a:t>Homogeneização de absorção</a:t>
            </a:r>
          </a:p>
          <a:p>
            <a:pPr>
              <a:spcBef>
                <a:spcPts val="600"/>
              </a:spcBef>
            </a:pPr>
            <a:r>
              <a:rPr lang="pt-PT" sz="1600" spc="-1">
                <a:solidFill>
                  <a:srgbClr val="000000"/>
                </a:solidFill>
                <a:uFill>
                  <a:solidFill>
                    <a:srgbClr val="FFFFFF"/>
                  </a:solidFill>
                </a:uFill>
                <a:latin typeface="Roboto Light"/>
                <a:ea typeface="Roboto Light"/>
              </a:rPr>
              <a:t>Proteção contra a alcalinidade da argamassa</a:t>
            </a:r>
          </a:p>
          <a:p>
            <a:pPr>
              <a:spcBef>
                <a:spcPts val="600"/>
              </a:spcBef>
            </a:pPr>
            <a:r>
              <a:rPr lang="pt-PT" sz="1600" spc="-1">
                <a:solidFill>
                  <a:srgbClr val="000000"/>
                </a:solidFill>
                <a:uFill>
                  <a:solidFill>
                    <a:srgbClr val="FFFFFF"/>
                  </a:solidFill>
                </a:uFill>
                <a:latin typeface="Roboto Light"/>
                <a:ea typeface="Roboto Light"/>
              </a:rPr>
              <a:t>Criação de base à cor</a:t>
            </a:r>
          </a:p>
        </p:txBody>
      </p:sp>
      <p:sp>
        <p:nvSpPr>
          <p:cNvPr id="15" name="CaixaDeTexto 14"/>
          <p:cNvSpPr txBox="1"/>
          <p:nvPr/>
        </p:nvSpPr>
        <p:spPr>
          <a:xfrm>
            <a:off x="6220869" y="5146378"/>
            <a:ext cx="3830036" cy="1338828"/>
          </a:xfrm>
          <a:prstGeom prst="rect">
            <a:avLst/>
          </a:prstGeom>
          <a:noFill/>
        </p:spPr>
        <p:txBody>
          <a:bodyPr wrap="square" rtlCol="0">
            <a:spAutoFit/>
          </a:bodyPr>
          <a:lstStyle/>
          <a:p>
            <a:pPr>
              <a:spcBef>
                <a:spcPts val="600"/>
              </a:spcBef>
            </a:pPr>
            <a:r>
              <a:rPr lang="pt-PT" b="1" u="sng" spc="-1">
                <a:solidFill>
                  <a:srgbClr val="000000"/>
                </a:solidFill>
                <a:uFill>
                  <a:solidFill>
                    <a:srgbClr val="FFFFFF"/>
                  </a:solidFill>
                </a:uFill>
                <a:latin typeface="Roboto Light"/>
                <a:ea typeface="Roboto Light"/>
              </a:rPr>
              <a:t>Revestimento de acabamento</a:t>
            </a:r>
          </a:p>
          <a:p>
            <a:pPr>
              <a:spcBef>
                <a:spcPts val="600"/>
              </a:spcBef>
            </a:pPr>
            <a:r>
              <a:rPr lang="pt-PT" sz="1600" spc="-1">
                <a:solidFill>
                  <a:srgbClr val="000000"/>
                </a:solidFill>
                <a:uFill>
                  <a:solidFill>
                    <a:srgbClr val="FFFFFF"/>
                  </a:solidFill>
                </a:uFill>
                <a:latin typeface="Roboto Light"/>
                <a:ea typeface="Roboto Light"/>
              </a:rPr>
              <a:t>Revestimento Plástico Espesso colorido</a:t>
            </a:r>
          </a:p>
          <a:p>
            <a:pPr>
              <a:spcBef>
                <a:spcPts val="600"/>
              </a:spcBef>
            </a:pPr>
            <a:r>
              <a:rPr lang="pt-PT" sz="1600" spc="-1">
                <a:solidFill>
                  <a:srgbClr val="000000"/>
                </a:solidFill>
                <a:uFill>
                  <a:solidFill>
                    <a:srgbClr val="FFFFFF"/>
                  </a:solidFill>
                </a:uFill>
                <a:latin typeface="Roboto Light"/>
                <a:ea typeface="Roboto Light"/>
              </a:rPr>
              <a:t>Espessura entre 0,7 e 2mm</a:t>
            </a:r>
          </a:p>
          <a:p>
            <a:pPr>
              <a:spcBef>
                <a:spcPts val="600"/>
              </a:spcBef>
            </a:pPr>
            <a:r>
              <a:rPr lang="pt-PT" sz="1600" spc="-1">
                <a:solidFill>
                  <a:srgbClr val="000000"/>
                </a:solidFill>
                <a:uFill>
                  <a:solidFill>
                    <a:srgbClr val="FFFFFF"/>
                  </a:solidFill>
                </a:uFill>
                <a:latin typeface="Roboto Light"/>
                <a:ea typeface="Roboto Light"/>
              </a:rPr>
              <a:t>Acabamento texturado</a:t>
            </a:r>
          </a:p>
        </p:txBody>
      </p:sp>
      <p:sp>
        <p:nvSpPr>
          <p:cNvPr id="4" name="CustomShape 2">
            <a:extLst>
              <a:ext uri="{FF2B5EF4-FFF2-40B4-BE49-F238E27FC236}">
                <a16:creationId xmlns:a16="http://schemas.microsoft.com/office/drawing/2014/main" id="{4855079F-BC45-6D58-FC56-F77ADF80C4D8}"/>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PROCEDIMENTO DE APLICAÇÃO – revestimento final</a:t>
            </a:r>
            <a:endParaRPr lang="pt-PT" sz="1800" b="0" strike="noStrike" spc="-1">
              <a:solidFill>
                <a:srgbClr val="000000"/>
              </a:solidFill>
              <a:uFill>
                <a:solidFill>
                  <a:srgbClr val="FFFFFF"/>
                </a:solidFill>
              </a:uFill>
              <a:latin typeface="Arial"/>
            </a:endParaRPr>
          </a:p>
        </p:txBody>
      </p:sp>
      <p:pic>
        <p:nvPicPr>
          <p:cNvPr id="428" name="Imagem 9"/>
          <p:cNvPicPr/>
          <p:nvPr/>
        </p:nvPicPr>
        <p:blipFill>
          <a:blip r:embed="rId3" cstate="print"/>
          <a:stretch/>
        </p:blipFill>
        <p:spPr>
          <a:xfrm>
            <a:off x="8638560" y="0"/>
            <a:ext cx="3552840" cy="1693800"/>
          </a:xfrm>
          <a:prstGeom prst="rect">
            <a:avLst/>
          </a:prstGeom>
          <a:ln>
            <a:noFill/>
          </a:ln>
        </p:spPr>
      </p:pic>
      <p:sp>
        <p:nvSpPr>
          <p:cNvPr id="429" name="CustomShape 3"/>
          <p:cNvSpPr/>
          <p:nvPr/>
        </p:nvSpPr>
        <p:spPr>
          <a:xfrm>
            <a:off x="81000" y="648072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nSpc>
                <a:spcPct val="100000"/>
              </a:lnSpc>
            </a:pPr>
            <a:r>
              <a:rPr lang="pt-PT" sz="989" b="0" strike="noStrike" spc="-1">
                <a:solidFill>
                  <a:srgbClr val="000000"/>
                </a:solidFill>
                <a:uFill>
                  <a:solidFill>
                    <a:srgbClr val="FFFFFF"/>
                  </a:solidFill>
                </a:uFill>
                <a:latin typeface="Roboto Light"/>
                <a:ea typeface="Roboto Light"/>
              </a:rPr>
              <a:t>  </a:t>
            </a:r>
            <a:endParaRPr lang="pt-PT" sz="1800" b="0" strike="noStrike" spc="-1">
              <a:solidFill>
                <a:srgbClr val="000000"/>
              </a:solidFill>
              <a:uFill>
                <a:solidFill>
                  <a:srgbClr val="FFFFFF"/>
                </a:solidFill>
              </a:uFill>
              <a:latin typeface="Arial"/>
            </a:endParaRPr>
          </a:p>
        </p:txBody>
      </p:sp>
      <p:sp>
        <p:nvSpPr>
          <p:cNvPr id="431" name="CustomShape 5"/>
          <p:cNvSpPr/>
          <p:nvPr/>
        </p:nvSpPr>
        <p:spPr>
          <a:xfrm>
            <a:off x="4154400" y="2086920"/>
            <a:ext cx="4701960" cy="40304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pt-PT" sz="1600" b="0" strike="noStrike" spc="-1">
                <a:solidFill>
                  <a:srgbClr val="000000"/>
                </a:solidFill>
                <a:uFill>
                  <a:solidFill>
                    <a:srgbClr val="FFFFFF"/>
                  </a:solidFill>
                </a:uFill>
                <a:latin typeface="Roboto Light"/>
                <a:ea typeface="Roboto Light"/>
              </a:rPr>
              <a:t>Aplicação de </a:t>
            </a:r>
            <a:r>
              <a:rPr lang="pt-PT" sz="1600" b="0" strike="noStrike" spc="-1">
                <a:solidFill>
                  <a:srgbClr val="ED7D31"/>
                </a:solidFill>
                <a:uFill>
                  <a:solidFill>
                    <a:srgbClr val="FFFFFF"/>
                  </a:solidFill>
                </a:uFill>
                <a:latin typeface="Roboto Light"/>
                <a:ea typeface="Roboto Light"/>
              </a:rPr>
              <a:t>primário</a:t>
            </a:r>
            <a:r>
              <a:rPr lang="pt-PT" sz="1600" b="0" strike="noStrike" spc="-1">
                <a:solidFill>
                  <a:srgbClr val="000000"/>
                </a:solidFill>
                <a:uFill>
                  <a:solidFill>
                    <a:srgbClr val="FFFFFF"/>
                  </a:solidFill>
                </a:uFill>
                <a:latin typeface="Roboto Light"/>
                <a:ea typeface="Roboto Light"/>
              </a:rPr>
              <a:t> a rolo, após secagem completa do barramento armado (deve ser consultado o fabricante).</a:t>
            </a:r>
            <a:endParaRPr lang="pt-PT" sz="1800" b="0" strike="noStrike" spc="-1">
              <a:solidFill>
                <a:srgbClr val="000000"/>
              </a:solidFill>
              <a:uFill>
                <a:solidFill>
                  <a:srgbClr val="FFFFFF"/>
                </a:solidFill>
              </a:uFill>
              <a:latin typeface="Arial"/>
            </a:endParaRPr>
          </a:p>
          <a:p>
            <a:pPr>
              <a:lnSpc>
                <a:spcPct val="100000"/>
              </a:lnSpc>
            </a:pPr>
            <a:endParaRPr lang="pt-PT" sz="1600" b="0" strike="noStrike" spc="-1">
              <a:solidFill>
                <a:srgbClr val="ED7D31"/>
              </a:solidFill>
              <a:uFill>
                <a:solidFill>
                  <a:srgbClr val="FFFFFF"/>
                </a:solidFill>
              </a:uFill>
              <a:latin typeface="Roboto Light"/>
              <a:ea typeface="Roboto Light"/>
            </a:endParaRPr>
          </a:p>
          <a:p>
            <a:pPr>
              <a:lnSpc>
                <a:spcPct val="100000"/>
              </a:lnSpc>
            </a:pPr>
            <a:endParaRPr lang="pt-PT" sz="1600" spc="-1">
              <a:solidFill>
                <a:srgbClr val="ED7D31"/>
              </a:solidFill>
              <a:uFill>
                <a:solidFill>
                  <a:srgbClr val="FFFFFF"/>
                </a:solidFill>
              </a:uFill>
              <a:latin typeface="Roboto Light"/>
              <a:ea typeface="Roboto Light"/>
            </a:endParaRPr>
          </a:p>
          <a:p>
            <a:pPr>
              <a:lnSpc>
                <a:spcPct val="100000"/>
              </a:lnSpc>
            </a:pPr>
            <a:endParaRPr lang="pt-PT" sz="1600" b="0" strike="noStrike" spc="-1">
              <a:solidFill>
                <a:srgbClr val="ED7D31"/>
              </a:solidFill>
              <a:uFill>
                <a:solidFill>
                  <a:srgbClr val="FFFFFF"/>
                </a:solidFill>
              </a:uFill>
              <a:latin typeface="Roboto Light"/>
              <a:ea typeface="Roboto Light"/>
            </a:endParaRPr>
          </a:p>
          <a:p>
            <a:pPr>
              <a:lnSpc>
                <a:spcPct val="100000"/>
              </a:lnSpc>
            </a:pPr>
            <a:r>
              <a:rPr lang="pt-PT" sz="1600" b="0" strike="noStrike" spc="-1">
                <a:solidFill>
                  <a:srgbClr val="ED7D31"/>
                </a:solidFill>
                <a:uFill>
                  <a:solidFill>
                    <a:srgbClr val="FFFFFF"/>
                  </a:solidFill>
                </a:uFill>
                <a:latin typeface="Roboto Light"/>
                <a:ea typeface="Roboto Light"/>
              </a:rPr>
              <a:t>Acabamento espesso colorido</a:t>
            </a:r>
            <a:r>
              <a:rPr lang="pt-PT" sz="1600" b="0" strike="noStrike" spc="-1">
                <a:solidFill>
                  <a:srgbClr val="000000"/>
                </a:solidFill>
                <a:uFill>
                  <a:solidFill>
                    <a:srgbClr val="FFFFFF"/>
                  </a:solidFill>
                </a:uFill>
                <a:latin typeface="Roboto Light"/>
                <a:ea typeface="Roboto Light"/>
              </a:rPr>
              <a:t>, aplicado após secagem do primário antialcalino com talocha lisa de inox.</a:t>
            </a:r>
            <a:endParaRPr lang="pt-PT" sz="1800" b="0" strike="noStrike" spc="-1">
              <a:solidFill>
                <a:srgbClr val="000000"/>
              </a:solidFill>
              <a:uFill>
                <a:solidFill>
                  <a:srgbClr val="FFFFFF"/>
                </a:solidFill>
              </a:uFill>
              <a:latin typeface="Arial"/>
            </a:endParaRPr>
          </a:p>
          <a:p>
            <a:pPr>
              <a:lnSpc>
                <a:spcPct val="100000"/>
              </a:lnSpc>
            </a:pPr>
            <a:r>
              <a:rPr lang="pt-PT" sz="1600" b="0" strike="noStrike" spc="-1">
                <a:solidFill>
                  <a:srgbClr val="000000"/>
                </a:solidFill>
                <a:uFill>
                  <a:solidFill>
                    <a:srgbClr val="FFFFFF"/>
                  </a:solidFill>
                </a:uFill>
                <a:latin typeface="Roboto Light"/>
                <a:ea typeface="Roboto Light"/>
              </a:rPr>
              <a:t>Uniformização com talocha lisa de plástico para conferir o acabamento decorativo.</a:t>
            </a:r>
            <a:endParaRPr lang="pt-PT" sz="1800" b="0" strike="noStrike" spc="-1">
              <a:solidFill>
                <a:srgbClr val="000000"/>
              </a:solidFill>
              <a:uFill>
                <a:solidFill>
                  <a:srgbClr val="FFFFFF"/>
                </a:solidFill>
              </a:uFill>
              <a:latin typeface="Arial"/>
            </a:endParaRPr>
          </a:p>
          <a:p>
            <a:pPr>
              <a:lnSpc>
                <a:spcPct val="100000"/>
              </a:lnSpc>
            </a:pPr>
            <a:endParaRPr lang="pt-PT" sz="1600" b="0" strike="noStrike" spc="-1">
              <a:solidFill>
                <a:srgbClr val="000000"/>
              </a:solidFill>
              <a:uFill>
                <a:solidFill>
                  <a:srgbClr val="FFFFFF"/>
                </a:solidFill>
              </a:uFill>
              <a:latin typeface="Roboto Light"/>
              <a:ea typeface="Roboto Light"/>
            </a:endParaRPr>
          </a:p>
          <a:p>
            <a:pPr>
              <a:lnSpc>
                <a:spcPct val="100000"/>
              </a:lnSpc>
            </a:pPr>
            <a:r>
              <a:rPr lang="pt-PT" sz="1600" b="0" strike="noStrike" spc="-1">
                <a:solidFill>
                  <a:srgbClr val="000000"/>
                </a:solidFill>
                <a:uFill>
                  <a:solidFill>
                    <a:srgbClr val="FFFFFF"/>
                  </a:solidFill>
                </a:uFill>
                <a:latin typeface="Roboto Light"/>
                <a:ea typeface="Roboto Light"/>
              </a:rPr>
              <a:t>Após secagem do acabamento, deve ser feita </a:t>
            </a:r>
            <a:r>
              <a:rPr lang="pt-PT" sz="1600" b="0" strike="noStrike" spc="-1">
                <a:solidFill>
                  <a:srgbClr val="ED7D31"/>
                </a:solidFill>
                <a:uFill>
                  <a:solidFill>
                    <a:srgbClr val="FFFFFF"/>
                  </a:solidFill>
                </a:uFill>
                <a:latin typeface="Roboto Light"/>
                <a:ea typeface="Roboto Light"/>
              </a:rPr>
              <a:t>selagem</a:t>
            </a:r>
            <a:r>
              <a:rPr lang="pt-PT" sz="1600" b="0" strike="noStrike" spc="-1">
                <a:solidFill>
                  <a:srgbClr val="000000"/>
                </a:solidFill>
                <a:uFill>
                  <a:solidFill>
                    <a:srgbClr val="FFFFFF"/>
                  </a:solidFill>
                </a:uFill>
                <a:latin typeface="Roboto Light"/>
                <a:ea typeface="Roboto Light"/>
              </a:rPr>
              <a:t> do remate com os elementos de contorno, aplicando um cordão de material </a:t>
            </a:r>
            <a:r>
              <a:rPr lang="pt-PT" sz="1600" b="0" strike="noStrike" spc="-1" err="1">
                <a:solidFill>
                  <a:srgbClr val="000000"/>
                </a:solidFill>
                <a:uFill>
                  <a:solidFill>
                    <a:srgbClr val="FFFFFF"/>
                  </a:solidFill>
                </a:uFill>
                <a:latin typeface="Roboto Light"/>
                <a:ea typeface="Roboto Light"/>
              </a:rPr>
              <a:t>selante</a:t>
            </a:r>
            <a:r>
              <a:rPr lang="pt-PT" sz="1600" b="0" strike="noStrike" spc="-1">
                <a:solidFill>
                  <a:srgbClr val="000000"/>
                </a:solidFill>
                <a:uFill>
                  <a:solidFill>
                    <a:srgbClr val="FFFFFF"/>
                  </a:solidFill>
                </a:uFill>
                <a:latin typeface="Roboto Light"/>
                <a:ea typeface="Roboto Light"/>
              </a:rPr>
              <a:t> elástico.</a:t>
            </a:r>
            <a:endParaRPr lang="pt-PT" sz="1800" b="0" strike="noStrike" spc="-1">
              <a:solidFill>
                <a:srgbClr val="000000"/>
              </a:solidFill>
              <a:uFill>
                <a:solidFill>
                  <a:srgbClr val="FFFFFF"/>
                </a:solidFill>
              </a:uFill>
              <a:latin typeface="Arial"/>
            </a:endParaRPr>
          </a:p>
        </p:txBody>
      </p:sp>
      <p:sp>
        <p:nvSpPr>
          <p:cNvPr id="432" name="CustomShape 6"/>
          <p:cNvSpPr/>
          <p:nvPr/>
        </p:nvSpPr>
        <p:spPr>
          <a:xfrm>
            <a:off x="3701520" y="3546180"/>
            <a:ext cx="376560" cy="378360"/>
          </a:xfrm>
          <a:prstGeom prst="ellipse">
            <a:avLst/>
          </a:prstGeom>
          <a:solidFill>
            <a:schemeClr val="accent1"/>
          </a:solid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ctr">
              <a:lnSpc>
                <a:spcPct val="100000"/>
              </a:lnSpc>
            </a:pPr>
            <a:r>
              <a:rPr lang="pt-PT" sz="1800" b="0" strike="noStrike" spc="-1">
                <a:solidFill>
                  <a:srgbClr val="FFFFFF"/>
                </a:solidFill>
                <a:uFill>
                  <a:solidFill>
                    <a:srgbClr val="FFFFFF"/>
                  </a:solidFill>
                </a:uFill>
                <a:latin typeface="Helvetica Neue Medium"/>
                <a:ea typeface="Helvetica Neue Medium"/>
              </a:rPr>
              <a:t>2</a:t>
            </a:r>
            <a:endParaRPr lang="pt-PT" sz="1800" b="0" strike="noStrike" spc="-1">
              <a:solidFill>
                <a:srgbClr val="000000"/>
              </a:solidFill>
              <a:uFill>
                <a:solidFill>
                  <a:srgbClr val="FFFFFF"/>
                </a:solidFill>
              </a:uFill>
              <a:latin typeface="Arial"/>
            </a:endParaRPr>
          </a:p>
        </p:txBody>
      </p:sp>
      <p:sp>
        <p:nvSpPr>
          <p:cNvPr id="433" name="CustomShape 7"/>
          <p:cNvSpPr/>
          <p:nvPr/>
        </p:nvSpPr>
        <p:spPr>
          <a:xfrm>
            <a:off x="3659040" y="2143800"/>
            <a:ext cx="376560" cy="392400"/>
          </a:xfrm>
          <a:prstGeom prst="ellipse">
            <a:avLst/>
          </a:prstGeom>
          <a:solidFill>
            <a:schemeClr val="accent1"/>
          </a:solid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ctr">
              <a:lnSpc>
                <a:spcPct val="100000"/>
              </a:lnSpc>
            </a:pPr>
            <a:r>
              <a:rPr lang="pt-PT" sz="1800" b="0" strike="noStrike" spc="-1">
                <a:solidFill>
                  <a:srgbClr val="FFFFFF"/>
                </a:solidFill>
                <a:uFill>
                  <a:solidFill>
                    <a:srgbClr val="FFFFFF"/>
                  </a:solidFill>
                </a:uFill>
                <a:latin typeface="Helvetica Neue Medium"/>
                <a:ea typeface="Helvetica Neue Medium"/>
              </a:rPr>
              <a:t>1</a:t>
            </a:r>
            <a:endParaRPr lang="pt-PT" sz="1800" b="0" strike="noStrike" spc="-1">
              <a:solidFill>
                <a:srgbClr val="000000"/>
              </a:solidFill>
              <a:uFill>
                <a:solidFill>
                  <a:srgbClr val="FFFFFF"/>
                </a:solidFill>
              </a:uFill>
              <a:latin typeface="Arial"/>
            </a:endParaRPr>
          </a:p>
        </p:txBody>
      </p:sp>
      <p:pic>
        <p:nvPicPr>
          <p:cNvPr id="434" name="Imagem 11"/>
          <p:cNvPicPr/>
          <p:nvPr/>
        </p:nvPicPr>
        <p:blipFill>
          <a:blip r:embed="rId4" cstate="print"/>
          <a:stretch/>
        </p:blipFill>
        <p:spPr>
          <a:xfrm>
            <a:off x="136440" y="2257560"/>
            <a:ext cx="3350160" cy="3895560"/>
          </a:xfrm>
          <a:prstGeom prst="rect">
            <a:avLst/>
          </a:prstGeom>
          <a:ln>
            <a:noFill/>
          </a:ln>
        </p:spPr>
      </p:pic>
      <p:sp>
        <p:nvSpPr>
          <p:cNvPr id="435" name="CustomShape 8"/>
          <p:cNvSpPr/>
          <p:nvPr/>
        </p:nvSpPr>
        <p:spPr>
          <a:xfrm>
            <a:off x="3026160" y="5113080"/>
            <a:ext cx="489960" cy="483840"/>
          </a:xfrm>
          <a:prstGeom prst="ellipse">
            <a:avLst/>
          </a:prstGeom>
          <a:solidFill>
            <a:schemeClr val="accent1"/>
          </a:solid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ctr">
              <a:lnSpc>
                <a:spcPct val="100000"/>
              </a:lnSpc>
            </a:pPr>
            <a:r>
              <a:rPr lang="pt-PT" sz="1800" b="0" strike="noStrike" spc="-1">
                <a:solidFill>
                  <a:srgbClr val="FFFFFF"/>
                </a:solidFill>
                <a:uFill>
                  <a:solidFill>
                    <a:srgbClr val="FFFFFF"/>
                  </a:solidFill>
                </a:uFill>
                <a:latin typeface="Helvetica Neue Medium"/>
                <a:ea typeface="Helvetica Neue Medium"/>
              </a:rPr>
              <a:t>2</a:t>
            </a:r>
            <a:endParaRPr lang="pt-PT" sz="1800" b="0" strike="noStrike" spc="-1">
              <a:solidFill>
                <a:srgbClr val="000000"/>
              </a:solidFill>
              <a:uFill>
                <a:solidFill>
                  <a:srgbClr val="FFFFFF"/>
                </a:solidFill>
              </a:uFill>
              <a:latin typeface="Arial"/>
            </a:endParaRPr>
          </a:p>
        </p:txBody>
      </p:sp>
      <p:sp>
        <p:nvSpPr>
          <p:cNvPr id="436" name="CustomShape 9"/>
          <p:cNvSpPr/>
          <p:nvPr/>
        </p:nvSpPr>
        <p:spPr>
          <a:xfrm>
            <a:off x="363240" y="2270880"/>
            <a:ext cx="3111480" cy="3827520"/>
          </a:xfrm>
          <a:custGeom>
            <a:avLst/>
            <a:gdLst/>
            <a:ahLst/>
            <a:cxnLst/>
            <a:rect l="l" t="t" r="r" b="b"/>
            <a:pathLst>
              <a:path w="3975100" h="4889500">
                <a:moveTo>
                  <a:pt x="2844800" y="4889500"/>
                </a:moveTo>
                <a:lnTo>
                  <a:pt x="2882900" y="3556000"/>
                </a:lnTo>
                <a:lnTo>
                  <a:pt x="2997200" y="3505200"/>
                </a:lnTo>
                <a:lnTo>
                  <a:pt x="3949700" y="3022600"/>
                </a:lnTo>
                <a:lnTo>
                  <a:pt x="3975100" y="0"/>
                </a:lnTo>
                <a:lnTo>
                  <a:pt x="0" y="63500"/>
                </a:lnTo>
                <a:lnTo>
                  <a:pt x="76200" y="4876800"/>
                </a:lnTo>
                <a:lnTo>
                  <a:pt x="2844800" y="4889500"/>
                </a:lnTo>
                <a:close/>
              </a:path>
            </a:pathLst>
          </a:custGeom>
          <a:solidFill>
            <a:schemeClr val="bg1">
              <a:alpha val="70000"/>
            </a:schemeClr>
          </a:solidFill>
          <a:ln w="12600">
            <a:noFill/>
          </a:ln>
        </p:spPr>
        <p:style>
          <a:lnRef idx="0">
            <a:scrgbClr r="0" g="0" b="0"/>
          </a:lnRef>
          <a:fillRef idx="0">
            <a:scrgbClr r="0" g="0" b="0"/>
          </a:fillRef>
          <a:effectRef idx="0">
            <a:scrgbClr r="0" g="0" b="0"/>
          </a:effectRef>
          <a:fontRef idx="minor"/>
        </p:style>
        <p:txBody>
          <a:bodyPr/>
          <a:lstStyle/>
          <a:p>
            <a:endParaRPr lang="pt-PT"/>
          </a:p>
        </p:txBody>
      </p:sp>
      <p:sp>
        <p:nvSpPr>
          <p:cNvPr id="437" name="CustomShape 10"/>
          <p:cNvSpPr/>
          <p:nvPr/>
        </p:nvSpPr>
        <p:spPr>
          <a:xfrm>
            <a:off x="2503440" y="4884120"/>
            <a:ext cx="489960" cy="483840"/>
          </a:xfrm>
          <a:prstGeom prst="ellipse">
            <a:avLst/>
          </a:prstGeom>
          <a:solidFill>
            <a:schemeClr val="accent1"/>
          </a:solid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ctr">
              <a:lnSpc>
                <a:spcPct val="100000"/>
              </a:lnSpc>
            </a:pPr>
            <a:r>
              <a:rPr lang="pt-PT" sz="1800" b="0" strike="noStrike" spc="-1">
                <a:solidFill>
                  <a:srgbClr val="FFFFFF"/>
                </a:solidFill>
                <a:uFill>
                  <a:solidFill>
                    <a:srgbClr val="FFFFFF"/>
                  </a:solidFill>
                </a:uFill>
                <a:latin typeface="Helvetica Neue Medium"/>
                <a:ea typeface="Helvetica Neue Medium"/>
              </a:rPr>
              <a:t>1</a:t>
            </a:r>
            <a:endParaRPr lang="pt-PT" sz="1800" b="0" strike="noStrike" spc="-1">
              <a:solidFill>
                <a:srgbClr val="000000"/>
              </a:solidFill>
              <a:uFill>
                <a:solidFill>
                  <a:srgbClr val="FFFFFF"/>
                </a:solidFill>
              </a:uFill>
              <a:latin typeface="Arial"/>
            </a:endParaRPr>
          </a:p>
        </p:txBody>
      </p:sp>
      <p:pic>
        <p:nvPicPr>
          <p:cNvPr id="438" name="Picture 2"/>
          <p:cNvPicPr/>
          <p:nvPr/>
        </p:nvPicPr>
        <p:blipFill>
          <a:blip r:embed="rId5" cstate="print"/>
          <a:stretch/>
        </p:blipFill>
        <p:spPr>
          <a:xfrm>
            <a:off x="9372600" y="3537360"/>
            <a:ext cx="2499840" cy="1335960"/>
          </a:xfrm>
          <a:prstGeom prst="rect">
            <a:avLst/>
          </a:prstGeom>
          <a:ln>
            <a:noFill/>
          </a:ln>
        </p:spPr>
      </p:pic>
      <p:pic>
        <p:nvPicPr>
          <p:cNvPr id="439" name="Picture 3"/>
          <p:cNvPicPr/>
          <p:nvPr/>
        </p:nvPicPr>
        <p:blipFill>
          <a:blip r:embed="rId6" cstate="print"/>
          <a:stretch/>
        </p:blipFill>
        <p:spPr>
          <a:xfrm>
            <a:off x="9372600" y="2016720"/>
            <a:ext cx="2499840" cy="1406160"/>
          </a:xfrm>
          <a:prstGeom prst="rect">
            <a:avLst/>
          </a:prstGeom>
          <a:ln>
            <a:noFill/>
          </a:ln>
        </p:spPr>
      </p:pic>
      <p:pic>
        <p:nvPicPr>
          <p:cNvPr id="440" name="Picture 2"/>
          <p:cNvPicPr/>
          <p:nvPr/>
        </p:nvPicPr>
        <p:blipFill>
          <a:blip r:embed="rId7" cstate="print"/>
          <a:stretch/>
        </p:blipFill>
        <p:spPr>
          <a:xfrm>
            <a:off x="9372600" y="5031360"/>
            <a:ext cx="2499840" cy="1406160"/>
          </a:xfrm>
          <a:prstGeom prst="rect">
            <a:avLst/>
          </a:prstGeom>
          <a:ln>
            <a:noFill/>
          </a:ln>
        </p:spPr>
      </p:pic>
      <p:sp>
        <p:nvSpPr>
          <p:cNvPr id="3" name="CustomShape 2">
            <a:extLst>
              <a:ext uri="{FF2B5EF4-FFF2-40B4-BE49-F238E27FC236}">
                <a16:creationId xmlns:a16="http://schemas.microsoft.com/office/drawing/2014/main" id="{8F40F659-E881-BDCD-E941-357F34BA615A}"/>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dirty="0">
                <a:solidFill>
                  <a:srgbClr val="000000"/>
                </a:solidFill>
                <a:uFill>
                  <a:solidFill>
                    <a:srgbClr val="FFFFFF"/>
                  </a:solidFill>
                </a:uFill>
                <a:latin typeface="Roboto Medium"/>
                <a:ea typeface="Roboto Medium"/>
              </a:rPr>
              <a:t>manual etics</a:t>
            </a:r>
            <a:endParaRPr lang="pt-PT" sz="1800" b="0" strike="noStrike" spc="-1" dirty="0">
              <a:solidFill>
                <a:srgbClr val="000000"/>
              </a:solidFill>
              <a:uFill>
                <a:solidFill>
                  <a:srgbClr val="FFFFFF"/>
                </a:solidFill>
              </a:uFill>
              <a:latin typeface="Arial"/>
            </a:endParaRPr>
          </a:p>
        </p:txBody>
      </p:sp>
      <p:pic>
        <p:nvPicPr>
          <p:cNvPr id="58" name="Imagem 9"/>
          <p:cNvPicPr/>
          <p:nvPr/>
        </p:nvPicPr>
        <p:blipFill>
          <a:blip r:embed="rId3" cstate="print"/>
          <a:stretch/>
        </p:blipFill>
        <p:spPr>
          <a:xfrm>
            <a:off x="8638560" y="0"/>
            <a:ext cx="3552840" cy="1693800"/>
          </a:xfrm>
          <a:prstGeom prst="rect">
            <a:avLst/>
          </a:prstGeom>
          <a:ln>
            <a:noFill/>
          </a:ln>
        </p:spPr>
      </p:pic>
      <p:pic>
        <p:nvPicPr>
          <p:cNvPr id="3" name="Imagem 2"/>
          <p:cNvPicPr>
            <a:picLocks noChangeAspect="1"/>
          </p:cNvPicPr>
          <p:nvPr/>
        </p:nvPicPr>
        <p:blipFill>
          <a:blip r:embed="rId4" cstate="print"/>
          <a:stretch>
            <a:fillRect/>
          </a:stretch>
        </p:blipFill>
        <p:spPr>
          <a:xfrm>
            <a:off x="1276499" y="1319133"/>
            <a:ext cx="3561575" cy="5017489"/>
          </a:xfrm>
          <a:prstGeom prst="rect">
            <a:avLst/>
          </a:prstGeom>
          <a:ln>
            <a:solidFill>
              <a:schemeClr val="accent1"/>
            </a:solidFill>
          </a:ln>
          <a:effectLst>
            <a:outerShdw blurRad="50800" dist="38100" dir="2700000" algn="tl" rotWithShape="0">
              <a:prstClr val="black">
                <a:alpha val="40000"/>
              </a:prstClr>
            </a:outerShdw>
          </a:effectLst>
        </p:spPr>
      </p:pic>
      <p:sp>
        <p:nvSpPr>
          <p:cNvPr id="4" name="CaixaDeTexto 3"/>
          <p:cNvSpPr txBox="1"/>
          <p:nvPr/>
        </p:nvSpPr>
        <p:spPr>
          <a:xfrm>
            <a:off x="5500855" y="1872704"/>
            <a:ext cx="5946370" cy="3631763"/>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pt-PT" dirty="0"/>
              <a:t>Promoção do conhecimento e valorização do sistema de ETICS como solução construtiva</a:t>
            </a:r>
          </a:p>
          <a:p>
            <a:pPr marL="285750" indent="-285750">
              <a:spcBef>
                <a:spcPts val="1200"/>
              </a:spcBef>
              <a:buFont typeface="Arial" panose="020B0604020202020204" pitchFamily="34" charset="0"/>
              <a:buChar char="•"/>
            </a:pPr>
            <a:r>
              <a:rPr lang="pt-PT" dirty="0"/>
              <a:t>Contributo para a melhoria da qualidade de aplicação e do desempenho do sistema de ETICS</a:t>
            </a:r>
          </a:p>
          <a:p>
            <a:pPr marL="285750" indent="-285750">
              <a:spcBef>
                <a:spcPts val="1200"/>
              </a:spcBef>
              <a:buFont typeface="Arial" panose="020B0604020202020204" pitchFamily="34" charset="0"/>
              <a:buChar char="•"/>
            </a:pPr>
            <a:r>
              <a:rPr lang="pt-PT" dirty="0"/>
              <a:t>Síntese do conhecimento técnico dos associados fabricantes de sistemas de ETICS</a:t>
            </a:r>
          </a:p>
          <a:p>
            <a:pPr>
              <a:spcBef>
                <a:spcPts val="1200"/>
              </a:spcBef>
            </a:pPr>
            <a:endParaRPr lang="pt-PT" dirty="0"/>
          </a:p>
          <a:p>
            <a:pPr>
              <a:spcBef>
                <a:spcPts val="1200"/>
              </a:spcBef>
            </a:pPr>
            <a:endParaRPr lang="pt-PT" dirty="0"/>
          </a:p>
          <a:p>
            <a:pPr>
              <a:spcBef>
                <a:spcPts val="1200"/>
              </a:spcBef>
            </a:pPr>
            <a:r>
              <a:rPr lang="pt-PT" u="sng" dirty="0"/>
              <a:t>Já disponível em</a:t>
            </a:r>
            <a:r>
              <a:rPr lang="pt-PT" dirty="0"/>
              <a:t> </a:t>
            </a:r>
          </a:p>
          <a:p>
            <a:r>
              <a:rPr lang="pt-PT" dirty="0">
                <a:solidFill>
                  <a:schemeClr val="accent1"/>
                </a:solidFill>
              </a:rPr>
              <a:t>apfac.pt</a:t>
            </a:r>
            <a:r>
              <a:rPr lang="pt-PT" dirty="0"/>
              <a:t>, área “Documentos”</a:t>
            </a:r>
          </a:p>
        </p:txBody>
      </p:sp>
      <p:sp>
        <p:nvSpPr>
          <p:cNvPr id="5" name="CustomShape 2">
            <a:extLst>
              <a:ext uri="{FF2B5EF4-FFF2-40B4-BE49-F238E27FC236}">
                <a16:creationId xmlns:a16="http://schemas.microsoft.com/office/drawing/2014/main" id="{A0448420-FA1F-6AEA-890B-7478309908F4}"/>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38105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CustomShape 1"/>
          <p:cNvSpPr/>
          <p:nvPr/>
        </p:nvSpPr>
        <p:spPr>
          <a:xfrm>
            <a:off x="81000" y="648072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nSpc>
                <a:spcPct val="100000"/>
              </a:lnSpc>
            </a:pPr>
            <a:r>
              <a:rPr lang="pt-PT" sz="989" b="0" strike="noStrike" spc="-1">
                <a:solidFill>
                  <a:srgbClr val="000000"/>
                </a:solidFill>
                <a:uFill>
                  <a:solidFill>
                    <a:srgbClr val="FFFFFF"/>
                  </a:solidFill>
                </a:uFill>
                <a:latin typeface="Roboto Light"/>
                <a:ea typeface="Roboto Light"/>
              </a:rPr>
              <a:t>dd.mm.aaaa</a:t>
            </a:r>
            <a:endParaRPr lang="pt-PT" sz="1800" b="0" strike="noStrike" spc="-1">
              <a:solidFill>
                <a:srgbClr val="000000"/>
              </a:solidFill>
              <a:uFill>
                <a:solidFill>
                  <a:srgbClr val="FFFFFF"/>
                </a:solidFill>
              </a:uFill>
              <a:latin typeface="Arial"/>
            </a:endParaRPr>
          </a:p>
        </p:txBody>
      </p:sp>
      <p:sp>
        <p:nvSpPr>
          <p:cNvPr id="442" name="CustomShape 2"/>
          <p:cNvSpPr/>
          <p:nvPr/>
        </p:nvSpPr>
        <p:spPr>
          <a:xfrm>
            <a:off x="1212839" y="1617120"/>
            <a:ext cx="10406003"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marL="541440" indent="-541080">
              <a:lnSpc>
                <a:spcPct val="100000"/>
              </a:lnSpc>
            </a:pPr>
            <a:r>
              <a:rPr lang="pt-PT" sz="4000" b="0" strike="noStrike" cap="all" spc="-1" dirty="0">
                <a:solidFill>
                  <a:srgbClr val="000000"/>
                </a:solidFill>
                <a:uFill>
                  <a:solidFill>
                    <a:srgbClr val="FFFFFF"/>
                  </a:solidFill>
                </a:uFill>
                <a:latin typeface="Roboto Medium"/>
                <a:ea typeface="Roboto Medium"/>
              </a:rPr>
              <a:t>CONTROLO E ACEITAÇÃO DOS TRABALHOS</a:t>
            </a:r>
            <a:endParaRPr lang="pt-PT" sz="1800" b="0" strike="noStrike" spc="-1" dirty="0">
              <a:solidFill>
                <a:srgbClr val="000000"/>
              </a:solidFill>
              <a:uFill>
                <a:solidFill>
                  <a:srgbClr val="FFFFFF"/>
                </a:solidFill>
              </a:uFill>
              <a:latin typeface="Arial"/>
            </a:endParaRPr>
          </a:p>
        </p:txBody>
      </p:sp>
      <p:pic>
        <p:nvPicPr>
          <p:cNvPr id="443" name="Imagem 7"/>
          <p:cNvPicPr/>
          <p:nvPr/>
        </p:nvPicPr>
        <p:blipFill>
          <a:blip r:embed="rId3" cstate="print"/>
          <a:srcRect l="7230" t="24161" r="8018" b="11612"/>
          <a:stretch/>
        </p:blipFill>
        <p:spPr>
          <a:xfrm>
            <a:off x="-83520" y="3063240"/>
            <a:ext cx="5032080" cy="4091400"/>
          </a:xfrm>
          <a:prstGeom prst="rect">
            <a:avLst/>
          </a:prstGeom>
          <a:ln>
            <a:noFill/>
          </a:ln>
        </p:spPr>
      </p:pic>
      <p:pic>
        <p:nvPicPr>
          <p:cNvPr id="444" name="Imagem 9"/>
          <p:cNvPicPr/>
          <p:nvPr/>
        </p:nvPicPr>
        <p:blipFill>
          <a:blip r:embed="rId4" cstate="print"/>
          <a:stretch/>
        </p:blipFill>
        <p:spPr>
          <a:xfrm>
            <a:off x="8638560" y="0"/>
            <a:ext cx="3552840" cy="1693800"/>
          </a:xfrm>
          <a:prstGeom prst="rect">
            <a:avLst/>
          </a:prstGeom>
          <a:ln>
            <a:noFill/>
          </a:ln>
        </p:spPr>
      </p:pic>
      <p:sp>
        <p:nvSpPr>
          <p:cNvPr id="3" name="CustomShape 2">
            <a:extLst>
              <a:ext uri="{FF2B5EF4-FFF2-40B4-BE49-F238E27FC236}">
                <a16:creationId xmlns:a16="http://schemas.microsoft.com/office/drawing/2014/main" id="{DFF861BB-F9B3-E334-E6F5-638D029846FF}"/>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CONTROLO E ACEITAÇÃO DOS TRABALHOS</a:t>
            </a:r>
            <a:endParaRPr lang="pt-PT" sz="1800" b="0" strike="noStrike" spc="-1">
              <a:solidFill>
                <a:srgbClr val="000000"/>
              </a:solidFill>
              <a:uFill>
                <a:solidFill>
                  <a:srgbClr val="FFFFFF"/>
                </a:solidFill>
              </a:uFill>
              <a:latin typeface="Arial"/>
            </a:endParaRPr>
          </a:p>
        </p:txBody>
      </p:sp>
      <p:pic>
        <p:nvPicPr>
          <p:cNvPr id="448" name="Imagem 9"/>
          <p:cNvPicPr/>
          <p:nvPr/>
        </p:nvPicPr>
        <p:blipFill>
          <a:blip r:embed="rId3" cstate="print"/>
          <a:stretch/>
        </p:blipFill>
        <p:spPr>
          <a:xfrm>
            <a:off x="8638560" y="0"/>
            <a:ext cx="3552840" cy="1693800"/>
          </a:xfrm>
          <a:prstGeom prst="rect">
            <a:avLst/>
          </a:prstGeom>
          <a:ln>
            <a:noFill/>
          </a:ln>
        </p:spPr>
      </p:pic>
      <p:sp>
        <p:nvSpPr>
          <p:cNvPr id="450" name="CustomShape 4"/>
          <p:cNvSpPr/>
          <p:nvPr/>
        </p:nvSpPr>
        <p:spPr>
          <a:xfrm>
            <a:off x="527400" y="1272240"/>
            <a:ext cx="921276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a:solidFill>
                  <a:srgbClr val="000000"/>
                </a:solidFill>
                <a:uFill>
                  <a:solidFill>
                    <a:srgbClr val="FFFFFF"/>
                  </a:solidFill>
                </a:uFill>
                <a:latin typeface="Roboto Light"/>
                <a:ea typeface="Roboto Light"/>
              </a:rPr>
              <a:t>Fatores que contribuem para obter um sistema ETICS de qualidade</a:t>
            </a:r>
            <a:endParaRPr lang="pt-PT" sz="1800" b="0" strike="noStrike" spc="-1">
              <a:solidFill>
                <a:srgbClr val="000000"/>
              </a:solidFill>
              <a:uFill>
                <a:solidFill>
                  <a:srgbClr val="FFFFFF"/>
                </a:solidFill>
              </a:uFill>
              <a:latin typeface="Arial"/>
            </a:endParaRPr>
          </a:p>
        </p:txBody>
      </p:sp>
      <p:sp>
        <p:nvSpPr>
          <p:cNvPr id="451" name="CustomShape 5"/>
          <p:cNvSpPr/>
          <p:nvPr/>
        </p:nvSpPr>
        <p:spPr>
          <a:xfrm>
            <a:off x="761040" y="2162770"/>
            <a:ext cx="8532720" cy="3549600"/>
          </a:xfrm>
          <a:prstGeom prst="curvedConnector3">
            <a:avLst>
              <a:gd name="adj1" fmla="val 50000"/>
            </a:avLst>
          </a:prstGeom>
          <a:noFill/>
          <a:ln w="57240">
            <a:solidFill>
              <a:srgbClr val="376092"/>
            </a:solidFill>
            <a:miter/>
            <a:tailEnd type="triangle" w="lg" len="med"/>
          </a:ln>
        </p:spPr>
        <p:style>
          <a:lnRef idx="0">
            <a:scrgbClr r="0" g="0" b="0"/>
          </a:lnRef>
          <a:fillRef idx="0">
            <a:scrgbClr r="0" g="0" b="0"/>
          </a:fillRef>
          <a:effectRef idx="0">
            <a:scrgbClr r="0" g="0" b="0"/>
          </a:effectRef>
          <a:fontRef idx="minor"/>
        </p:style>
        <p:txBody>
          <a:bodyPr/>
          <a:lstStyle/>
          <a:p>
            <a:endParaRPr lang="pt-PT"/>
          </a:p>
        </p:txBody>
      </p:sp>
      <p:sp>
        <p:nvSpPr>
          <p:cNvPr id="452" name="CustomShape 6"/>
          <p:cNvSpPr/>
          <p:nvPr/>
        </p:nvSpPr>
        <p:spPr>
          <a:xfrm>
            <a:off x="686520" y="1993044"/>
            <a:ext cx="359280" cy="359280"/>
          </a:xfrm>
          <a:prstGeom prst="ellipse">
            <a:avLst/>
          </a:prstGeom>
          <a:solidFill>
            <a:srgbClr val="4F81BD"/>
          </a:solidFill>
          <a:ln w="12600">
            <a:noFill/>
          </a:ln>
        </p:spPr>
        <p:style>
          <a:lnRef idx="0">
            <a:scrgbClr r="0" g="0" b="0"/>
          </a:lnRef>
          <a:fillRef idx="0">
            <a:scrgbClr r="0" g="0" b="0"/>
          </a:fillRef>
          <a:effectRef idx="0">
            <a:scrgbClr r="0" g="0" b="0"/>
          </a:effectRef>
          <a:fontRef idx="minor"/>
        </p:style>
        <p:txBody>
          <a:bodyPr/>
          <a:lstStyle/>
          <a:p>
            <a:endParaRPr lang="pt-PT"/>
          </a:p>
        </p:txBody>
      </p:sp>
      <p:sp>
        <p:nvSpPr>
          <p:cNvPr id="453" name="CustomShape 7"/>
          <p:cNvSpPr/>
          <p:nvPr/>
        </p:nvSpPr>
        <p:spPr>
          <a:xfrm>
            <a:off x="3507674" y="2512496"/>
            <a:ext cx="359280" cy="359280"/>
          </a:xfrm>
          <a:prstGeom prst="ellipse">
            <a:avLst/>
          </a:prstGeom>
          <a:solidFill>
            <a:srgbClr val="4F81BD"/>
          </a:solidFill>
          <a:ln w="12600">
            <a:noFill/>
          </a:ln>
        </p:spPr>
        <p:style>
          <a:lnRef idx="0">
            <a:scrgbClr r="0" g="0" b="0"/>
          </a:lnRef>
          <a:fillRef idx="0">
            <a:scrgbClr r="0" g="0" b="0"/>
          </a:fillRef>
          <a:effectRef idx="0">
            <a:scrgbClr r="0" g="0" b="0"/>
          </a:effectRef>
          <a:fontRef idx="minor"/>
        </p:style>
        <p:txBody>
          <a:bodyPr/>
          <a:lstStyle/>
          <a:p>
            <a:endParaRPr lang="pt-PT"/>
          </a:p>
        </p:txBody>
      </p:sp>
      <p:sp>
        <p:nvSpPr>
          <p:cNvPr id="454" name="CustomShape 8"/>
          <p:cNvSpPr/>
          <p:nvPr/>
        </p:nvSpPr>
        <p:spPr>
          <a:xfrm>
            <a:off x="5513400" y="4580308"/>
            <a:ext cx="359280" cy="359280"/>
          </a:xfrm>
          <a:prstGeom prst="ellipse">
            <a:avLst/>
          </a:prstGeom>
          <a:solidFill>
            <a:srgbClr val="4F81BD"/>
          </a:solidFill>
          <a:ln w="12600">
            <a:noFill/>
          </a:ln>
        </p:spPr>
        <p:style>
          <a:lnRef idx="0">
            <a:scrgbClr r="0" g="0" b="0"/>
          </a:lnRef>
          <a:fillRef idx="0">
            <a:scrgbClr r="0" g="0" b="0"/>
          </a:fillRef>
          <a:effectRef idx="0">
            <a:scrgbClr r="0" g="0" b="0"/>
          </a:effectRef>
          <a:fontRef idx="minor"/>
        </p:style>
        <p:txBody>
          <a:bodyPr/>
          <a:lstStyle/>
          <a:p>
            <a:endParaRPr lang="pt-PT"/>
          </a:p>
        </p:txBody>
      </p:sp>
      <p:sp>
        <p:nvSpPr>
          <p:cNvPr id="455" name="CustomShape 9"/>
          <p:cNvSpPr/>
          <p:nvPr/>
        </p:nvSpPr>
        <p:spPr>
          <a:xfrm>
            <a:off x="8424664" y="5495678"/>
            <a:ext cx="359280" cy="359280"/>
          </a:xfrm>
          <a:prstGeom prst="ellipse">
            <a:avLst/>
          </a:prstGeom>
          <a:solidFill>
            <a:srgbClr val="4F81BD"/>
          </a:solidFill>
          <a:ln w="12600">
            <a:noFill/>
          </a:ln>
        </p:spPr>
        <p:style>
          <a:lnRef idx="0">
            <a:scrgbClr r="0" g="0" b="0"/>
          </a:lnRef>
          <a:fillRef idx="0">
            <a:scrgbClr r="0" g="0" b="0"/>
          </a:fillRef>
          <a:effectRef idx="0">
            <a:scrgbClr r="0" g="0" b="0"/>
          </a:effectRef>
          <a:fontRef idx="minor"/>
        </p:style>
        <p:txBody>
          <a:bodyPr/>
          <a:lstStyle/>
          <a:p>
            <a:endParaRPr lang="pt-PT"/>
          </a:p>
        </p:txBody>
      </p:sp>
      <p:sp>
        <p:nvSpPr>
          <p:cNvPr id="456" name="CustomShape 10"/>
          <p:cNvSpPr/>
          <p:nvPr/>
        </p:nvSpPr>
        <p:spPr>
          <a:xfrm>
            <a:off x="167040" y="2487240"/>
            <a:ext cx="2303640" cy="10746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lstStyle/>
          <a:p>
            <a:pPr algn="ctr">
              <a:lnSpc>
                <a:spcPct val="100000"/>
              </a:lnSpc>
            </a:pPr>
            <a:r>
              <a:rPr lang="pt-PT" sz="1600" b="1" strike="noStrike" spc="-1">
                <a:solidFill>
                  <a:srgbClr val="000000"/>
                </a:solidFill>
                <a:uFill>
                  <a:solidFill>
                    <a:srgbClr val="FFFFFF"/>
                  </a:solidFill>
                </a:uFill>
                <a:latin typeface="Roboto Light"/>
                <a:ea typeface="Roboto Light"/>
              </a:rPr>
              <a:t>QUALIDADE DOS SISTEMAS E MATERIAIS COMPONENTES</a:t>
            </a:r>
            <a:endParaRPr lang="pt-PT" sz="1800" b="0" strike="noStrike" spc="-1">
              <a:solidFill>
                <a:srgbClr val="000000"/>
              </a:solidFill>
              <a:uFill>
                <a:solidFill>
                  <a:srgbClr val="FFFFFF"/>
                </a:solidFill>
              </a:uFill>
              <a:latin typeface="Arial"/>
            </a:endParaRPr>
          </a:p>
        </p:txBody>
      </p:sp>
      <p:sp>
        <p:nvSpPr>
          <p:cNvPr id="457" name="CustomShape 11"/>
          <p:cNvSpPr/>
          <p:nvPr/>
        </p:nvSpPr>
        <p:spPr>
          <a:xfrm>
            <a:off x="3930840" y="1950480"/>
            <a:ext cx="2606040" cy="10746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lstStyle/>
          <a:p>
            <a:pPr algn="ctr">
              <a:lnSpc>
                <a:spcPct val="100000"/>
              </a:lnSpc>
            </a:pPr>
            <a:r>
              <a:rPr lang="pt-PT" sz="1600" b="1" strike="noStrike" spc="-1">
                <a:solidFill>
                  <a:srgbClr val="000000"/>
                </a:solidFill>
                <a:uFill>
                  <a:solidFill>
                    <a:srgbClr val="FFFFFF"/>
                  </a:solidFill>
                </a:uFill>
                <a:latin typeface="Roboto Light"/>
                <a:ea typeface="Roboto Light"/>
              </a:rPr>
              <a:t>QUALIDADE DO PROJETO E RESPETIVA PORMENORIZAÇÃO</a:t>
            </a:r>
            <a:endParaRPr lang="pt-PT" sz="1800" b="0" strike="noStrike" spc="-1">
              <a:solidFill>
                <a:srgbClr val="000000"/>
              </a:solidFill>
              <a:uFill>
                <a:solidFill>
                  <a:srgbClr val="FFFFFF"/>
                </a:solidFill>
              </a:uFill>
              <a:latin typeface="Arial"/>
            </a:endParaRPr>
          </a:p>
        </p:txBody>
      </p:sp>
      <p:sp>
        <p:nvSpPr>
          <p:cNvPr id="458" name="CustomShape 12"/>
          <p:cNvSpPr/>
          <p:nvPr/>
        </p:nvSpPr>
        <p:spPr>
          <a:xfrm>
            <a:off x="3209400" y="4705920"/>
            <a:ext cx="2303640" cy="8312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lstStyle/>
          <a:p>
            <a:pPr algn="ctr">
              <a:lnSpc>
                <a:spcPct val="100000"/>
              </a:lnSpc>
            </a:pPr>
            <a:r>
              <a:rPr lang="pt-PT" sz="1600" b="1" strike="noStrike" spc="-1">
                <a:solidFill>
                  <a:srgbClr val="000000"/>
                </a:solidFill>
                <a:uFill>
                  <a:solidFill>
                    <a:srgbClr val="FFFFFF"/>
                  </a:solidFill>
                </a:uFill>
                <a:latin typeface="Roboto Light"/>
                <a:ea typeface="Roboto Light"/>
              </a:rPr>
              <a:t>QUALIDADE DA EXECUÇÃO EM OBRA</a:t>
            </a:r>
            <a:endParaRPr lang="pt-PT" sz="1800" b="0" strike="noStrike" spc="-1">
              <a:solidFill>
                <a:srgbClr val="000000"/>
              </a:solidFill>
              <a:uFill>
                <a:solidFill>
                  <a:srgbClr val="FFFFFF"/>
                </a:solidFill>
              </a:uFill>
              <a:latin typeface="Arial"/>
            </a:endParaRPr>
          </a:p>
        </p:txBody>
      </p:sp>
      <p:sp>
        <p:nvSpPr>
          <p:cNvPr id="459" name="CustomShape 13"/>
          <p:cNvSpPr/>
          <p:nvPr/>
        </p:nvSpPr>
        <p:spPr>
          <a:xfrm>
            <a:off x="6990120" y="4213440"/>
            <a:ext cx="2303640" cy="10753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lstStyle/>
          <a:p>
            <a:pPr algn="ctr">
              <a:lnSpc>
                <a:spcPct val="100000"/>
              </a:lnSpc>
            </a:pPr>
            <a:r>
              <a:rPr lang="pt-PT" sz="1600" b="1" strike="noStrike" spc="-1">
                <a:solidFill>
                  <a:srgbClr val="000000"/>
                </a:solidFill>
                <a:uFill>
                  <a:solidFill>
                    <a:srgbClr val="FFFFFF"/>
                  </a:solidFill>
                </a:uFill>
                <a:latin typeface="Roboto Light"/>
                <a:ea typeface="Roboto Light"/>
              </a:rPr>
              <a:t>QUALIDADE DO CONTROLE DE EXECUÇÃO E ACEITAÇÃO FINAL</a:t>
            </a:r>
            <a:endParaRPr lang="pt-PT" sz="1800" b="0" strike="noStrike" spc="-1">
              <a:solidFill>
                <a:srgbClr val="000000"/>
              </a:solidFill>
              <a:uFill>
                <a:solidFill>
                  <a:srgbClr val="FFFFFF"/>
                </a:solidFill>
              </a:uFill>
              <a:latin typeface="Arial"/>
            </a:endParaRPr>
          </a:p>
        </p:txBody>
      </p:sp>
      <p:pic>
        <p:nvPicPr>
          <p:cNvPr id="460" name="Picture 2"/>
          <p:cNvPicPr/>
          <p:nvPr/>
        </p:nvPicPr>
        <p:blipFill>
          <a:blip r:embed="rId4" cstate="print"/>
          <a:stretch/>
        </p:blipFill>
        <p:spPr>
          <a:xfrm>
            <a:off x="9374760" y="4501800"/>
            <a:ext cx="2624040" cy="1843560"/>
          </a:xfrm>
          <a:prstGeom prst="rect">
            <a:avLst/>
          </a:prstGeom>
          <a:ln>
            <a:noFill/>
          </a:ln>
        </p:spPr>
      </p:pic>
      <p:sp>
        <p:nvSpPr>
          <p:cNvPr id="3" name="CustomShape 2">
            <a:extLst>
              <a:ext uri="{FF2B5EF4-FFF2-40B4-BE49-F238E27FC236}">
                <a16:creationId xmlns:a16="http://schemas.microsoft.com/office/drawing/2014/main" id="{8CAAB307-D2CA-7F4A-01E7-4C9A2D011CA2}"/>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cap="all" spc="-1">
                <a:solidFill>
                  <a:srgbClr val="000000"/>
                </a:solidFill>
                <a:uFill>
                  <a:solidFill>
                    <a:srgbClr val="FFFFFF"/>
                  </a:solidFill>
                </a:uFill>
                <a:latin typeface="Roboto Medium"/>
                <a:ea typeface="Roboto Medium"/>
              </a:rPr>
              <a:t>CONTROLO E ACEITAÇÃO DOS TRABALHOS</a:t>
            </a:r>
          </a:p>
        </p:txBody>
      </p:sp>
      <p:pic>
        <p:nvPicPr>
          <p:cNvPr id="58" name="Imagem 9"/>
          <p:cNvPicPr/>
          <p:nvPr/>
        </p:nvPicPr>
        <p:blipFill>
          <a:blip r:embed="rId3" cstate="print"/>
          <a:stretch/>
        </p:blipFill>
        <p:spPr>
          <a:xfrm>
            <a:off x="8638560" y="0"/>
            <a:ext cx="3552840" cy="1693800"/>
          </a:xfrm>
          <a:prstGeom prst="rect">
            <a:avLst/>
          </a:prstGeom>
          <a:ln>
            <a:noFill/>
          </a:ln>
        </p:spPr>
      </p:pic>
      <p:pic>
        <p:nvPicPr>
          <p:cNvPr id="3" name="Imagem 2"/>
          <p:cNvPicPr>
            <a:picLocks noChangeAspect="1"/>
          </p:cNvPicPr>
          <p:nvPr/>
        </p:nvPicPr>
        <p:blipFill>
          <a:blip r:embed="rId4" cstate="print"/>
          <a:stretch>
            <a:fillRect/>
          </a:stretch>
        </p:blipFill>
        <p:spPr>
          <a:xfrm>
            <a:off x="833204" y="1774270"/>
            <a:ext cx="3371538" cy="4726988"/>
          </a:xfrm>
          <a:prstGeom prst="rect">
            <a:avLst/>
          </a:prstGeom>
          <a:ln>
            <a:solidFill>
              <a:schemeClr val="accent1"/>
            </a:solidFill>
          </a:ln>
          <a:effectLst>
            <a:outerShdw blurRad="50800" dist="38100" dir="2700000" algn="tl" rotWithShape="0">
              <a:prstClr val="black">
                <a:alpha val="40000"/>
              </a:prstClr>
            </a:outerShdw>
          </a:effectLst>
        </p:spPr>
      </p:pic>
      <p:pic>
        <p:nvPicPr>
          <p:cNvPr id="4" name="Imagem 3"/>
          <p:cNvPicPr>
            <a:picLocks noChangeAspect="1"/>
          </p:cNvPicPr>
          <p:nvPr/>
        </p:nvPicPr>
        <p:blipFill>
          <a:blip r:embed="rId5" cstate="print"/>
          <a:stretch>
            <a:fillRect/>
          </a:stretch>
        </p:blipFill>
        <p:spPr>
          <a:xfrm>
            <a:off x="4369262" y="1773342"/>
            <a:ext cx="3356026" cy="4727916"/>
          </a:xfrm>
          <a:prstGeom prst="rect">
            <a:avLst/>
          </a:prstGeom>
          <a:ln>
            <a:solidFill>
              <a:schemeClr val="accent1"/>
            </a:solidFill>
          </a:ln>
          <a:effectLst>
            <a:outerShdw blurRad="50800" dist="38100" dir="2700000" algn="tl" rotWithShape="0">
              <a:prstClr val="black">
                <a:alpha val="40000"/>
              </a:prstClr>
            </a:outerShdw>
          </a:effectLst>
        </p:spPr>
      </p:pic>
      <p:pic>
        <p:nvPicPr>
          <p:cNvPr id="6" name="Imagem 5"/>
          <p:cNvPicPr>
            <a:picLocks noChangeAspect="1"/>
          </p:cNvPicPr>
          <p:nvPr/>
        </p:nvPicPr>
        <p:blipFill>
          <a:blip r:embed="rId6" cstate="print"/>
          <a:stretch>
            <a:fillRect/>
          </a:stretch>
        </p:blipFill>
        <p:spPr>
          <a:xfrm>
            <a:off x="7894034" y="1773342"/>
            <a:ext cx="3349700" cy="4726988"/>
          </a:xfrm>
          <a:prstGeom prst="rect">
            <a:avLst/>
          </a:prstGeom>
          <a:ln>
            <a:solidFill>
              <a:schemeClr val="accent1"/>
            </a:solidFill>
          </a:ln>
          <a:effectLst>
            <a:outerShdw blurRad="50800" dist="38100" dir="2700000" algn="tl" rotWithShape="0">
              <a:prstClr val="black">
                <a:alpha val="40000"/>
              </a:prstClr>
            </a:outerShdw>
          </a:effectLst>
        </p:spPr>
      </p:pic>
      <p:sp>
        <p:nvSpPr>
          <p:cNvPr id="8" name="CustomShape 4"/>
          <p:cNvSpPr/>
          <p:nvPr/>
        </p:nvSpPr>
        <p:spPr>
          <a:xfrm>
            <a:off x="527400" y="1237680"/>
            <a:ext cx="92127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a:solidFill>
                  <a:srgbClr val="000000"/>
                </a:solidFill>
                <a:uFill>
                  <a:solidFill>
                    <a:srgbClr val="FFFFFF"/>
                  </a:solidFill>
                </a:uFill>
                <a:latin typeface="Roboto Light"/>
                <a:ea typeface="Roboto Light"/>
              </a:rPr>
              <a:t>Ficha de Acompanhamento de Obra</a:t>
            </a:r>
            <a:endParaRPr lang="pt-PT" sz="1800" b="0" strike="noStrike" spc="-1">
              <a:solidFill>
                <a:srgbClr val="000000"/>
              </a:solidFill>
              <a:uFill>
                <a:solidFill>
                  <a:srgbClr val="FFFFFF"/>
                </a:solidFill>
              </a:uFill>
              <a:latin typeface="Arial"/>
            </a:endParaRPr>
          </a:p>
        </p:txBody>
      </p:sp>
      <p:sp>
        <p:nvSpPr>
          <p:cNvPr id="5" name="CustomShape 2">
            <a:extLst>
              <a:ext uri="{FF2B5EF4-FFF2-40B4-BE49-F238E27FC236}">
                <a16:creationId xmlns:a16="http://schemas.microsoft.com/office/drawing/2014/main" id="{A7C28589-DE89-CBDC-1DC2-3A83236DBADE}"/>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88213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m 4"/>
          <p:cNvPicPr/>
          <p:nvPr/>
        </p:nvPicPr>
        <p:blipFill>
          <a:blip r:embed="rId2"/>
          <a:stretch/>
        </p:blipFill>
        <p:spPr>
          <a:xfrm>
            <a:off x="7559693" y="160806"/>
            <a:ext cx="4541400" cy="2165400"/>
          </a:xfrm>
          <a:prstGeom prst="rect">
            <a:avLst/>
          </a:prstGeom>
          <a:ln>
            <a:noFill/>
          </a:ln>
        </p:spPr>
      </p:pic>
      <p:pic>
        <p:nvPicPr>
          <p:cNvPr id="2" name="Imagem 1"/>
          <p:cNvPicPr>
            <a:picLocks noChangeAspect="1"/>
          </p:cNvPicPr>
          <p:nvPr/>
        </p:nvPicPr>
        <p:blipFill>
          <a:blip r:embed="rId3"/>
          <a:stretch>
            <a:fillRect/>
          </a:stretch>
        </p:blipFill>
        <p:spPr>
          <a:xfrm>
            <a:off x="0" y="-1"/>
            <a:ext cx="7442616" cy="6855799"/>
          </a:xfrm>
          <a:prstGeom prst="rect">
            <a:avLst/>
          </a:prstGeom>
        </p:spPr>
      </p:pic>
      <p:sp>
        <p:nvSpPr>
          <p:cNvPr id="8" name="CustomShape 4">
            <a:extLst>
              <a:ext uri="{FF2B5EF4-FFF2-40B4-BE49-F238E27FC236}">
                <a16:creationId xmlns:a16="http://schemas.microsoft.com/office/drawing/2014/main" id="{05C62E26-3338-49E4-8945-EB59DFE2A868}"/>
              </a:ext>
            </a:extLst>
          </p:cNvPr>
          <p:cNvSpPr/>
          <p:nvPr/>
        </p:nvSpPr>
        <p:spPr>
          <a:xfrm>
            <a:off x="7642576" y="4964119"/>
            <a:ext cx="4542600" cy="792870"/>
          </a:xfrm>
          <a:prstGeom prst="rect">
            <a:avLst/>
          </a:prstGeom>
          <a:noFill/>
          <a:ln>
            <a:noFill/>
          </a:ln>
        </p:spPr>
        <p:style>
          <a:lnRef idx="0">
            <a:scrgbClr r="0" g="0" b="0"/>
          </a:lnRef>
          <a:fillRef idx="0">
            <a:scrgbClr r="0" g="0" b="0"/>
          </a:fillRef>
          <a:effectRef idx="0">
            <a:scrgbClr r="0" g="0" b="0"/>
          </a:effectRef>
          <a:fontRef idx="minor">
            <a:schemeClr val="lt1"/>
          </a:fontRef>
        </p:style>
        <p:txBody>
          <a:bodyPr lIns="35640" tIns="35640" rIns="35640" bIns="35640" anchor="ctr"/>
          <a:lstStyle/>
          <a:p>
            <a:pPr>
              <a:lnSpc>
                <a:spcPct val="100000"/>
              </a:lnSpc>
            </a:pPr>
            <a:r>
              <a:rPr lang="pt-PT" sz="2000" b="1" strike="noStrike" spc="-1">
                <a:solidFill>
                  <a:srgbClr val="000000"/>
                </a:solidFill>
                <a:uFill>
                  <a:solidFill>
                    <a:srgbClr val="FFFFFF"/>
                  </a:solidFill>
                </a:uFill>
                <a:latin typeface="Roboto"/>
                <a:ea typeface="Roboto"/>
              </a:rPr>
              <a:t>Obrigado pela sua participação!</a:t>
            </a:r>
          </a:p>
          <a:p>
            <a:pPr>
              <a:lnSpc>
                <a:spcPct val="100000"/>
              </a:lnSpc>
            </a:pPr>
            <a:r>
              <a:rPr lang="pt-PT" sz="2000" b="1" spc="-1">
                <a:solidFill>
                  <a:srgbClr val="000000"/>
                </a:solidFill>
                <a:uFill>
                  <a:solidFill>
                    <a:srgbClr val="FFFFFF"/>
                  </a:solidFill>
                </a:uFill>
                <a:latin typeface="Roboto"/>
              </a:rPr>
              <a:t>Até breve.</a:t>
            </a:r>
            <a:endParaRPr lang="pt-PT" sz="1400" b="0" strike="noStrike" spc="-1">
              <a:solidFill>
                <a:srgbClr val="000000"/>
              </a:solidFill>
              <a:uFill>
                <a:solidFill>
                  <a:srgbClr val="FFFFFF"/>
                </a:solidFill>
              </a:uFill>
              <a:latin typeface="Arial"/>
            </a:endParaRPr>
          </a:p>
        </p:txBody>
      </p:sp>
      <p:sp>
        <p:nvSpPr>
          <p:cNvPr id="3" name="CustomShape 4">
            <a:extLst>
              <a:ext uri="{FF2B5EF4-FFF2-40B4-BE49-F238E27FC236}">
                <a16:creationId xmlns:a16="http://schemas.microsoft.com/office/drawing/2014/main" id="{619C387B-CC6E-F2F8-9554-8FF1286E8E18}"/>
              </a:ext>
            </a:extLst>
          </p:cNvPr>
          <p:cNvSpPr/>
          <p:nvPr/>
        </p:nvSpPr>
        <p:spPr>
          <a:xfrm>
            <a:off x="5902536" y="2874508"/>
            <a:ext cx="6288863" cy="1325161"/>
          </a:xfrm>
          <a:prstGeom prst="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lIns="35640" tIns="35640" rIns="35640" bIns="35640" anchor="ctr"/>
          <a:lstStyle/>
          <a:p>
            <a:pPr>
              <a:lnSpc>
                <a:spcPct val="100000"/>
              </a:lnSpc>
            </a:pPr>
            <a:r>
              <a:rPr lang="pt-PT" sz="3800" b="1" strike="noStrike" spc="-1" dirty="0">
                <a:solidFill>
                  <a:srgbClr val="000000"/>
                </a:solidFill>
                <a:uFill>
                  <a:solidFill>
                    <a:srgbClr val="FFFFFF"/>
                  </a:solidFill>
                </a:uFill>
                <a:latin typeface="+mj-lt"/>
                <a:ea typeface="Roboto"/>
              </a:rPr>
              <a:t>  SISTEMA ETICS</a:t>
            </a:r>
            <a:endParaRPr lang="pt-PT" sz="1800" b="1" strike="noStrike" spc="-1" dirty="0">
              <a:solidFill>
                <a:srgbClr val="000000"/>
              </a:solidFill>
              <a:uFill>
                <a:solidFill>
                  <a:srgbClr val="FFFFFF"/>
                </a:solidFill>
              </a:uFill>
              <a:latin typeface="+mj-lt"/>
            </a:endParaRPr>
          </a:p>
          <a:p>
            <a:pPr>
              <a:lnSpc>
                <a:spcPct val="100000"/>
              </a:lnSpc>
            </a:pPr>
            <a:r>
              <a:rPr lang="pt-PT" sz="2500" b="1" spc="-1" dirty="0">
                <a:solidFill>
                  <a:srgbClr val="000000"/>
                </a:solidFill>
                <a:uFill>
                  <a:solidFill>
                    <a:srgbClr val="FFFFFF"/>
                  </a:solidFill>
                </a:uFill>
                <a:latin typeface="+mj-lt"/>
                <a:ea typeface="Roboto"/>
              </a:rPr>
              <a:t>   d</a:t>
            </a:r>
            <a:r>
              <a:rPr lang="pt-PT" sz="2500" b="1" strike="noStrike" spc="-1" dirty="0">
                <a:solidFill>
                  <a:srgbClr val="000000"/>
                </a:solidFill>
                <a:uFill>
                  <a:solidFill>
                    <a:srgbClr val="FFFFFF"/>
                  </a:solidFill>
                </a:uFill>
                <a:latin typeface="+mj-lt"/>
                <a:ea typeface="Roboto"/>
              </a:rPr>
              <a:t>o Conceito à Aplicação</a:t>
            </a:r>
            <a:endParaRPr lang="pt-PT" sz="2500" b="1" strike="noStrike" spc="-1" dirty="0">
              <a:solidFill>
                <a:srgbClr val="000000"/>
              </a:solidFill>
              <a:uFill>
                <a:solidFill>
                  <a:srgbClr val="FFFFFF"/>
                </a:solidFill>
              </a:uFill>
              <a:latin typeface="+mj-lt"/>
            </a:endParaRPr>
          </a:p>
        </p:txBody>
      </p:sp>
      <p:sp>
        <p:nvSpPr>
          <p:cNvPr id="4" name="CustomShape 4">
            <a:extLst>
              <a:ext uri="{FF2B5EF4-FFF2-40B4-BE49-F238E27FC236}">
                <a16:creationId xmlns:a16="http://schemas.microsoft.com/office/drawing/2014/main" id="{A84857FB-2E44-1F5C-9DAF-E748B9B6B727}"/>
              </a:ext>
            </a:extLst>
          </p:cNvPr>
          <p:cNvSpPr/>
          <p:nvPr/>
        </p:nvSpPr>
        <p:spPr>
          <a:xfrm>
            <a:off x="5902536" y="4194830"/>
            <a:ext cx="6288864" cy="546265"/>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5640" tIns="35640" rIns="35640" bIns="35640" anchor="ctr"/>
          <a:lstStyle/>
          <a:p>
            <a:pPr>
              <a:lnSpc>
                <a:spcPct val="100000"/>
              </a:lnSpc>
            </a:pPr>
            <a:r>
              <a:rPr lang="pt-PT" sz="2000" b="1" spc="-1" dirty="0">
                <a:solidFill>
                  <a:srgbClr val="000000"/>
                </a:solidFill>
                <a:uFill>
                  <a:solidFill>
                    <a:srgbClr val="FFFFFF"/>
                  </a:solidFill>
                </a:uFill>
                <a:latin typeface="Roboto"/>
                <a:ea typeface="Roboto"/>
              </a:rPr>
              <a:t> 29 de Janeiro</a:t>
            </a:r>
            <a:r>
              <a:rPr lang="pt-PT" sz="2000" b="1" strike="noStrike" spc="-1" dirty="0">
                <a:solidFill>
                  <a:srgbClr val="000000"/>
                </a:solidFill>
                <a:uFill>
                  <a:solidFill>
                    <a:srgbClr val="FFFFFF"/>
                  </a:solidFill>
                </a:uFill>
                <a:latin typeface="Roboto"/>
                <a:ea typeface="Roboto"/>
              </a:rPr>
              <a:t> de 2026</a:t>
            </a:r>
            <a:endParaRPr lang="pt-PT" sz="14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54183100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dirty="0">
                <a:solidFill>
                  <a:srgbClr val="000000"/>
                </a:solidFill>
                <a:uFill>
                  <a:solidFill>
                    <a:srgbClr val="FFFFFF"/>
                  </a:solidFill>
                </a:uFill>
                <a:latin typeface="Roboto Medium"/>
                <a:ea typeface="Roboto Medium"/>
              </a:rPr>
              <a:t>manual etics</a:t>
            </a:r>
          </a:p>
          <a:p>
            <a:pPr>
              <a:lnSpc>
                <a:spcPct val="100000"/>
              </a:lnSpc>
            </a:pPr>
            <a:r>
              <a:rPr lang="pt-PT" sz="2000" cap="all" spc="-1" dirty="0">
                <a:solidFill>
                  <a:srgbClr val="000000"/>
                </a:solidFill>
                <a:uFill>
                  <a:solidFill>
                    <a:srgbClr val="FFFFFF"/>
                  </a:solidFill>
                </a:uFill>
                <a:latin typeface="Roboto Medium"/>
                <a:ea typeface="Roboto Medium"/>
              </a:rPr>
              <a:t>Pormenores construtivos</a:t>
            </a:r>
            <a:endParaRPr lang="pt-PT" sz="1800" b="0" strike="noStrike" spc="-1" dirty="0">
              <a:solidFill>
                <a:srgbClr val="000000"/>
              </a:solidFill>
              <a:uFill>
                <a:solidFill>
                  <a:srgbClr val="FFFFFF"/>
                </a:solidFill>
              </a:uFill>
              <a:latin typeface="Arial"/>
            </a:endParaRPr>
          </a:p>
        </p:txBody>
      </p:sp>
      <p:pic>
        <p:nvPicPr>
          <p:cNvPr id="58" name="Imagem 9"/>
          <p:cNvPicPr/>
          <p:nvPr/>
        </p:nvPicPr>
        <p:blipFill>
          <a:blip r:embed="rId3" cstate="print"/>
          <a:stretch/>
        </p:blipFill>
        <p:spPr>
          <a:xfrm>
            <a:off x="8638560" y="0"/>
            <a:ext cx="3552840" cy="1693800"/>
          </a:xfrm>
          <a:prstGeom prst="rect">
            <a:avLst/>
          </a:prstGeom>
          <a:ln>
            <a:noFill/>
          </a:ln>
        </p:spPr>
      </p:pic>
      <p:pic>
        <p:nvPicPr>
          <p:cNvPr id="2" name="Imagem 1"/>
          <p:cNvPicPr>
            <a:picLocks noChangeAspect="1"/>
          </p:cNvPicPr>
          <p:nvPr/>
        </p:nvPicPr>
        <p:blipFill>
          <a:blip r:embed="rId4" cstate="print"/>
          <a:stretch>
            <a:fillRect/>
          </a:stretch>
        </p:blipFill>
        <p:spPr>
          <a:xfrm>
            <a:off x="547140" y="1693800"/>
            <a:ext cx="3188475" cy="4510263"/>
          </a:xfrm>
          <a:prstGeom prst="rect">
            <a:avLst/>
          </a:prstGeom>
          <a:ln>
            <a:solidFill>
              <a:schemeClr val="accent1"/>
            </a:solidFill>
          </a:ln>
          <a:effectLst>
            <a:outerShdw blurRad="50800" dist="38100" dir="2700000" algn="tl" rotWithShape="0">
              <a:prstClr val="black">
                <a:alpha val="40000"/>
              </a:prstClr>
            </a:outerShdw>
          </a:effectLst>
        </p:spPr>
      </p:pic>
      <p:pic>
        <p:nvPicPr>
          <p:cNvPr id="5" name="Imagem 4"/>
          <p:cNvPicPr>
            <a:picLocks noChangeAspect="1"/>
          </p:cNvPicPr>
          <p:nvPr/>
        </p:nvPicPr>
        <p:blipFill>
          <a:blip r:embed="rId5" cstate="print"/>
          <a:stretch>
            <a:fillRect/>
          </a:stretch>
        </p:blipFill>
        <p:spPr>
          <a:xfrm>
            <a:off x="4084820" y="1693800"/>
            <a:ext cx="3188343" cy="4504681"/>
          </a:xfrm>
          <a:prstGeom prst="rect">
            <a:avLst/>
          </a:prstGeom>
          <a:ln>
            <a:solidFill>
              <a:schemeClr val="accent1"/>
            </a:solidFill>
          </a:ln>
          <a:effectLst>
            <a:outerShdw blurRad="50800" dist="38100" dir="2700000" algn="tl" rotWithShape="0">
              <a:prstClr val="black">
                <a:alpha val="40000"/>
              </a:prstClr>
            </a:outerShdw>
          </a:effectLst>
        </p:spPr>
      </p:pic>
      <p:sp>
        <p:nvSpPr>
          <p:cNvPr id="6" name="CaixaDeTexto 5"/>
          <p:cNvSpPr txBox="1"/>
          <p:nvPr/>
        </p:nvSpPr>
        <p:spPr>
          <a:xfrm>
            <a:off x="7727431" y="1746354"/>
            <a:ext cx="3800006" cy="1508105"/>
          </a:xfrm>
          <a:prstGeom prst="rect">
            <a:avLst/>
          </a:prstGeom>
          <a:noFill/>
        </p:spPr>
        <p:txBody>
          <a:bodyPr wrap="square" rtlCol="0">
            <a:spAutoFit/>
          </a:bodyPr>
          <a:lstStyle/>
          <a:p>
            <a:pPr>
              <a:spcBef>
                <a:spcPts val="1200"/>
              </a:spcBef>
            </a:pPr>
            <a:r>
              <a:rPr lang="pt-PT"/>
              <a:t>18 pormenores construtivos</a:t>
            </a:r>
          </a:p>
          <a:p>
            <a:pPr>
              <a:spcBef>
                <a:spcPts val="1200"/>
              </a:spcBef>
            </a:pPr>
            <a:r>
              <a:rPr lang="pt-PT"/>
              <a:t>Propostas de solução</a:t>
            </a:r>
          </a:p>
          <a:p>
            <a:pPr>
              <a:spcBef>
                <a:spcPts val="1200"/>
              </a:spcBef>
            </a:pPr>
            <a:r>
              <a:rPr lang="pt-PT"/>
              <a:t>Disponíveis em versão editável em </a:t>
            </a:r>
            <a:r>
              <a:rPr lang="pt-PT">
                <a:solidFill>
                  <a:schemeClr val="accent1"/>
                </a:solidFill>
              </a:rPr>
              <a:t>apfac.pt </a:t>
            </a:r>
          </a:p>
        </p:txBody>
      </p:sp>
      <p:sp>
        <p:nvSpPr>
          <p:cNvPr id="4" name="CustomShape 2">
            <a:extLst>
              <a:ext uri="{FF2B5EF4-FFF2-40B4-BE49-F238E27FC236}">
                <a16:creationId xmlns:a16="http://schemas.microsoft.com/office/drawing/2014/main" id="{9714C76A-A25B-FA3A-3264-DD27E64E701F}"/>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39457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ustomShape 1"/>
          <p:cNvSpPr/>
          <p:nvPr/>
        </p:nvSpPr>
        <p:spPr>
          <a:xfrm>
            <a:off x="81000" y="648072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nSpc>
                <a:spcPct val="100000"/>
              </a:lnSpc>
            </a:pPr>
            <a:r>
              <a:rPr lang="pt-PT" sz="989" b="0" strike="noStrike" spc="-1">
                <a:solidFill>
                  <a:srgbClr val="000000"/>
                </a:solidFill>
                <a:uFill>
                  <a:solidFill>
                    <a:srgbClr val="FFFFFF"/>
                  </a:solidFill>
                </a:uFill>
                <a:latin typeface="Roboto Light"/>
                <a:ea typeface="Roboto Light"/>
              </a:rPr>
              <a:t>dd.mm.aaaa</a:t>
            </a:r>
            <a:endParaRPr lang="pt-PT" sz="1800" b="0" strike="noStrike" spc="-1">
              <a:solidFill>
                <a:srgbClr val="000000"/>
              </a:solidFill>
              <a:uFill>
                <a:solidFill>
                  <a:srgbClr val="FFFFFF"/>
                </a:solidFill>
              </a:uFill>
              <a:latin typeface="Arial"/>
            </a:endParaRPr>
          </a:p>
        </p:txBody>
      </p:sp>
      <p:sp>
        <p:nvSpPr>
          <p:cNvPr id="53" name="CustomShape 3"/>
          <p:cNvSpPr/>
          <p:nvPr/>
        </p:nvSpPr>
        <p:spPr>
          <a:xfrm>
            <a:off x="1212840" y="1921680"/>
            <a:ext cx="9779040" cy="7117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just">
              <a:lnSpc>
                <a:spcPct val="100000"/>
              </a:lnSpc>
            </a:pPr>
            <a:r>
              <a:rPr lang="pt-PT" sz="4000" b="0" strike="noStrike" cap="all" spc="-1" dirty="0">
                <a:solidFill>
                  <a:srgbClr val="000000"/>
                </a:solidFill>
                <a:uFill>
                  <a:solidFill>
                    <a:srgbClr val="FFFFFF"/>
                  </a:solidFill>
                </a:uFill>
                <a:latin typeface="Roboto Medium"/>
                <a:ea typeface="Roboto Medium"/>
              </a:rPr>
              <a:t>INTRODUÇÃO – CONCEITO ETICS</a:t>
            </a:r>
            <a:endParaRPr lang="pt-PT" sz="1800" b="0" strike="noStrike" spc="-1" dirty="0">
              <a:solidFill>
                <a:srgbClr val="000000"/>
              </a:solidFill>
              <a:uFill>
                <a:solidFill>
                  <a:srgbClr val="FFFFFF"/>
                </a:solidFill>
              </a:uFill>
              <a:latin typeface="Arial"/>
            </a:endParaRPr>
          </a:p>
        </p:txBody>
      </p:sp>
      <p:pic>
        <p:nvPicPr>
          <p:cNvPr id="54" name="Imagem 7"/>
          <p:cNvPicPr/>
          <p:nvPr/>
        </p:nvPicPr>
        <p:blipFill>
          <a:blip r:embed="rId3" cstate="print"/>
          <a:srcRect l="7230" t="24161" r="8018" b="11612"/>
          <a:stretch/>
        </p:blipFill>
        <p:spPr>
          <a:xfrm>
            <a:off x="-83520" y="3063240"/>
            <a:ext cx="5032080" cy="4091400"/>
          </a:xfrm>
          <a:prstGeom prst="rect">
            <a:avLst/>
          </a:prstGeom>
          <a:ln>
            <a:noFill/>
          </a:ln>
        </p:spPr>
      </p:pic>
      <p:pic>
        <p:nvPicPr>
          <p:cNvPr id="55" name="Imagem 9"/>
          <p:cNvPicPr/>
          <p:nvPr/>
        </p:nvPicPr>
        <p:blipFill>
          <a:blip r:embed="rId4" cstate="print"/>
          <a:stretch/>
        </p:blipFill>
        <p:spPr>
          <a:xfrm>
            <a:off x="8638560" y="0"/>
            <a:ext cx="3552840" cy="1693800"/>
          </a:xfrm>
          <a:prstGeom prst="rect">
            <a:avLst/>
          </a:prstGeom>
          <a:ln>
            <a:noFill/>
          </a:ln>
        </p:spPr>
      </p:pic>
      <p:sp>
        <p:nvSpPr>
          <p:cNvPr id="3" name="CustomShape 2">
            <a:extLst>
              <a:ext uri="{FF2B5EF4-FFF2-40B4-BE49-F238E27FC236}">
                <a16:creationId xmlns:a16="http://schemas.microsoft.com/office/drawing/2014/main" id="{C9D1BFC5-6384-FD89-1FD8-05F1AFBDFB80}"/>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INTRODUÇÃO – CONCEITO ETICS</a:t>
            </a:r>
            <a:endParaRPr lang="pt-PT" sz="1800" b="0" strike="noStrike" spc="-1">
              <a:solidFill>
                <a:srgbClr val="000000"/>
              </a:solidFill>
              <a:uFill>
                <a:solidFill>
                  <a:srgbClr val="FFFFFF"/>
                </a:solidFill>
              </a:uFill>
              <a:latin typeface="Arial"/>
            </a:endParaRPr>
          </a:p>
        </p:txBody>
      </p:sp>
      <p:pic>
        <p:nvPicPr>
          <p:cNvPr id="65" name="Imagem 9"/>
          <p:cNvPicPr/>
          <p:nvPr/>
        </p:nvPicPr>
        <p:blipFill>
          <a:blip r:embed="rId3" cstate="print"/>
          <a:stretch/>
        </p:blipFill>
        <p:spPr>
          <a:xfrm>
            <a:off x="8638560" y="0"/>
            <a:ext cx="3552840" cy="1693800"/>
          </a:xfrm>
          <a:prstGeom prst="rect">
            <a:avLst/>
          </a:prstGeom>
          <a:ln>
            <a:noFill/>
          </a:ln>
        </p:spPr>
      </p:pic>
      <p:pic>
        <p:nvPicPr>
          <p:cNvPr id="67" name="Imagem 1"/>
          <p:cNvPicPr/>
          <p:nvPr/>
        </p:nvPicPr>
        <p:blipFill>
          <a:blip r:embed="rId4" cstate="print"/>
          <a:stretch/>
        </p:blipFill>
        <p:spPr>
          <a:xfrm>
            <a:off x="8392680" y="1446120"/>
            <a:ext cx="3434760" cy="4635000"/>
          </a:xfrm>
          <a:prstGeom prst="rect">
            <a:avLst/>
          </a:prstGeom>
          <a:ln>
            <a:noFill/>
          </a:ln>
        </p:spPr>
      </p:pic>
      <p:sp>
        <p:nvSpPr>
          <p:cNvPr id="68" name="CustomShape 4"/>
          <p:cNvSpPr/>
          <p:nvPr/>
        </p:nvSpPr>
        <p:spPr>
          <a:xfrm>
            <a:off x="208440" y="1668960"/>
            <a:ext cx="8325360" cy="347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360">
              <a:lnSpc>
                <a:spcPct val="100000"/>
              </a:lnSpc>
              <a:spcBef>
                <a:spcPts val="600"/>
              </a:spcBef>
            </a:pPr>
            <a:r>
              <a:rPr lang="pt-PT" sz="2400" b="1" strike="noStrike" spc="-1">
                <a:solidFill>
                  <a:srgbClr val="000000"/>
                </a:solidFill>
                <a:uFill>
                  <a:solidFill>
                    <a:srgbClr val="FFFFFF"/>
                  </a:solidFill>
                </a:uFill>
                <a:latin typeface="Roboto Light"/>
                <a:ea typeface="Roboto Light"/>
              </a:rPr>
              <a:t>O ETICS é um </a:t>
            </a:r>
            <a:r>
              <a:rPr lang="pt-PT" sz="2400" b="1" strike="noStrike" spc="-1">
                <a:solidFill>
                  <a:srgbClr val="ED7D31"/>
                </a:solidFill>
                <a:uFill>
                  <a:solidFill>
                    <a:srgbClr val="FFFFFF"/>
                  </a:solidFill>
                </a:uFill>
                <a:latin typeface="Roboto Light"/>
                <a:ea typeface="Roboto Light"/>
              </a:rPr>
              <a:t>sistema de isolamento térmico </a:t>
            </a:r>
            <a:r>
              <a:rPr lang="pt-PT" sz="2400" b="1" strike="noStrike" spc="-1">
                <a:solidFill>
                  <a:srgbClr val="000000"/>
                </a:solidFill>
                <a:uFill>
                  <a:solidFill>
                    <a:srgbClr val="FFFFFF"/>
                  </a:solidFill>
                </a:uFill>
                <a:latin typeface="Roboto Light"/>
                <a:ea typeface="Roboto Light"/>
              </a:rPr>
              <a:t>de fachadas, aplicado pelo exterior, que é constituído de um modo geral por:</a:t>
            </a:r>
            <a:endParaRPr lang="pt-PT" sz="1800" b="0" strike="noStrike" spc="-1">
              <a:solidFill>
                <a:srgbClr val="000000"/>
              </a:solidFill>
              <a:uFill>
                <a:solidFill>
                  <a:srgbClr val="FFFFFF"/>
                </a:solidFill>
              </a:uFill>
              <a:latin typeface="Arial"/>
            </a:endParaRPr>
          </a:p>
          <a:p>
            <a:pPr marL="343440" indent="-342720">
              <a:spcBef>
                <a:spcPts val="1200"/>
              </a:spcBef>
              <a:buClr>
                <a:srgbClr val="000000"/>
              </a:buClr>
              <a:buFont typeface="Calibri Light"/>
              <a:buAutoNum type="arabicPeriod"/>
            </a:pPr>
            <a:r>
              <a:rPr lang="pt-PT" sz="2000" spc="-1">
                <a:solidFill>
                  <a:srgbClr val="000000"/>
                </a:solidFill>
                <a:uFill>
                  <a:solidFill>
                    <a:srgbClr val="FFFFFF"/>
                  </a:solidFill>
                </a:uFill>
                <a:latin typeface="Roboto Light"/>
                <a:ea typeface="Roboto Light"/>
              </a:rPr>
              <a:t>Placa isolante térmica</a:t>
            </a:r>
            <a:endParaRPr lang="pt-PT" spc="-1">
              <a:solidFill>
                <a:srgbClr val="000000"/>
              </a:solidFill>
              <a:uFill>
                <a:solidFill>
                  <a:srgbClr val="FFFFFF"/>
                </a:solidFill>
              </a:uFill>
            </a:endParaRPr>
          </a:p>
          <a:p>
            <a:pPr marL="343440" indent="-342720">
              <a:lnSpc>
                <a:spcPct val="100000"/>
              </a:lnSpc>
              <a:spcBef>
                <a:spcPts val="600"/>
              </a:spcBef>
              <a:buClr>
                <a:srgbClr val="000000"/>
              </a:buClr>
              <a:buFont typeface="Calibri Light"/>
              <a:buAutoNum type="arabicPeriod"/>
            </a:pPr>
            <a:r>
              <a:rPr lang="pt-PT" sz="2000" b="0" strike="noStrike" spc="-1">
                <a:solidFill>
                  <a:srgbClr val="000000"/>
                </a:solidFill>
                <a:uFill>
                  <a:solidFill>
                    <a:srgbClr val="FFFFFF"/>
                  </a:solidFill>
                </a:uFill>
                <a:latin typeface="Roboto Light"/>
                <a:ea typeface="Roboto Light"/>
              </a:rPr>
              <a:t>Argamassa de colagem do isolante térmico</a:t>
            </a:r>
            <a:endParaRPr lang="pt-PT" sz="1800" b="0" strike="noStrike" spc="-1">
              <a:solidFill>
                <a:srgbClr val="000000"/>
              </a:solidFill>
              <a:uFill>
                <a:solidFill>
                  <a:srgbClr val="FFFFFF"/>
                </a:solidFill>
              </a:uFill>
              <a:latin typeface="Arial"/>
            </a:endParaRPr>
          </a:p>
          <a:p>
            <a:pPr marL="342900" indent="-342265">
              <a:spcBef>
                <a:spcPts val="600"/>
              </a:spcBef>
              <a:buClr>
                <a:srgbClr val="000000"/>
              </a:buClr>
              <a:buFont typeface="Calibri Light"/>
              <a:buAutoNum type="arabicPeriod"/>
            </a:pPr>
            <a:r>
              <a:rPr lang="pt-PT" sz="2000" b="0" strike="noStrike" spc="-1">
                <a:solidFill>
                  <a:srgbClr val="000000"/>
                </a:solidFill>
                <a:uFill>
                  <a:solidFill>
                    <a:srgbClr val="FFFFFF"/>
                  </a:solidFill>
                </a:uFill>
                <a:latin typeface="Roboto Light"/>
                <a:ea typeface="Roboto Light"/>
              </a:rPr>
              <a:t>Fixação mecânica </a:t>
            </a:r>
            <a:endParaRPr lang="pt-PT" spc="-1">
              <a:solidFill>
                <a:srgbClr val="000000"/>
              </a:solidFill>
              <a:uFill>
                <a:solidFill>
                  <a:srgbClr val="FFFFFF"/>
                </a:solidFill>
              </a:uFill>
              <a:latin typeface="Arial"/>
              <a:ea typeface="Roboto Light"/>
            </a:endParaRPr>
          </a:p>
          <a:p>
            <a:pPr marL="342900" indent="-342265">
              <a:lnSpc>
                <a:spcPct val="100000"/>
              </a:lnSpc>
              <a:spcBef>
                <a:spcPts val="600"/>
              </a:spcBef>
              <a:buClr>
                <a:srgbClr val="000000"/>
              </a:buClr>
              <a:buAutoNum type="arabicPeriod"/>
            </a:pPr>
            <a:r>
              <a:rPr lang="pt-PT" sz="2000" b="0" strike="noStrike" spc="-1">
                <a:solidFill>
                  <a:srgbClr val="000000"/>
                </a:solidFill>
                <a:uFill>
                  <a:solidFill>
                    <a:srgbClr val="FFFFFF"/>
                  </a:solidFill>
                </a:uFill>
                <a:latin typeface="Roboto Light"/>
                <a:ea typeface="Roboto Light"/>
              </a:rPr>
              <a:t>Argamassa de revestimento armada com rede de fibra de vidro</a:t>
            </a:r>
            <a:endParaRPr lang="pt-PT" sz="1800" b="0" strike="noStrike" spc="-1">
              <a:solidFill>
                <a:srgbClr val="000000"/>
              </a:solidFill>
              <a:uFill>
                <a:solidFill>
                  <a:srgbClr val="FFFFFF"/>
                </a:solidFill>
              </a:uFill>
              <a:latin typeface="Arial"/>
            </a:endParaRPr>
          </a:p>
          <a:p>
            <a:pPr marL="343440" indent="-342720">
              <a:lnSpc>
                <a:spcPct val="100000"/>
              </a:lnSpc>
              <a:spcBef>
                <a:spcPts val="600"/>
              </a:spcBef>
              <a:buClr>
                <a:srgbClr val="000000"/>
              </a:buClr>
              <a:buFont typeface="Calibri Light"/>
              <a:buAutoNum type="arabicPeriod"/>
            </a:pPr>
            <a:r>
              <a:rPr lang="pt-PT" sz="2000" b="0" strike="noStrike" spc="-1">
                <a:solidFill>
                  <a:srgbClr val="000000"/>
                </a:solidFill>
                <a:uFill>
                  <a:solidFill>
                    <a:srgbClr val="FFFFFF"/>
                  </a:solidFill>
                </a:uFill>
                <a:latin typeface="Roboto Light"/>
                <a:ea typeface="Roboto Light"/>
              </a:rPr>
              <a:t>Revestimento final (Revestimento Espesso Colorido)</a:t>
            </a:r>
            <a:endParaRPr lang="pt-PT" sz="1800" b="0" strike="noStrike" spc="-1">
              <a:solidFill>
                <a:srgbClr val="000000"/>
              </a:solidFill>
              <a:uFill>
                <a:solidFill>
                  <a:srgbClr val="FFFFFF"/>
                </a:solidFill>
              </a:uFill>
              <a:latin typeface="Arial"/>
            </a:endParaRPr>
          </a:p>
        </p:txBody>
      </p:sp>
      <p:sp>
        <p:nvSpPr>
          <p:cNvPr id="3" name="CustomShape 2">
            <a:extLst>
              <a:ext uri="{FF2B5EF4-FFF2-40B4-BE49-F238E27FC236}">
                <a16:creationId xmlns:a16="http://schemas.microsoft.com/office/drawing/2014/main" id="{9FF1F0B5-175E-A46F-548F-76CBA2AE435C}"/>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2"/>
          <p:cNvSpPr/>
          <p:nvPr/>
        </p:nvSpPr>
        <p:spPr>
          <a:xfrm>
            <a:off x="443880" y="461160"/>
            <a:ext cx="8030160" cy="528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nSpc>
                <a:spcPct val="100000"/>
              </a:lnSpc>
            </a:pPr>
            <a:r>
              <a:rPr lang="pt-PT" sz="2800" b="0" strike="noStrike" cap="all" spc="-1">
                <a:solidFill>
                  <a:srgbClr val="000000"/>
                </a:solidFill>
                <a:uFill>
                  <a:solidFill>
                    <a:srgbClr val="FFFFFF"/>
                  </a:solidFill>
                </a:uFill>
                <a:latin typeface="Roboto Medium"/>
                <a:ea typeface="Roboto Medium"/>
              </a:rPr>
              <a:t>INTRODUÇÃO – CONCEITO ETICS</a:t>
            </a:r>
            <a:endParaRPr lang="pt-PT" sz="1800" b="0" strike="noStrike" spc="-1">
              <a:solidFill>
                <a:srgbClr val="000000"/>
              </a:solidFill>
              <a:uFill>
                <a:solidFill>
                  <a:srgbClr val="FFFFFF"/>
                </a:solidFill>
              </a:uFill>
              <a:latin typeface="Arial"/>
            </a:endParaRPr>
          </a:p>
        </p:txBody>
      </p:sp>
      <p:pic>
        <p:nvPicPr>
          <p:cNvPr id="58" name="Imagem 9"/>
          <p:cNvPicPr/>
          <p:nvPr/>
        </p:nvPicPr>
        <p:blipFill>
          <a:blip r:embed="rId3" cstate="print"/>
          <a:stretch/>
        </p:blipFill>
        <p:spPr>
          <a:xfrm>
            <a:off x="8638560" y="0"/>
            <a:ext cx="3552840" cy="1693800"/>
          </a:xfrm>
          <a:prstGeom prst="rect">
            <a:avLst/>
          </a:prstGeom>
          <a:ln>
            <a:noFill/>
          </a:ln>
        </p:spPr>
      </p:pic>
      <p:pic>
        <p:nvPicPr>
          <p:cNvPr id="60" name="Imagem 1"/>
          <p:cNvPicPr/>
          <p:nvPr/>
        </p:nvPicPr>
        <p:blipFill>
          <a:blip r:embed="rId4" cstate="print"/>
          <a:stretch/>
        </p:blipFill>
        <p:spPr>
          <a:xfrm>
            <a:off x="8645940" y="1842120"/>
            <a:ext cx="3181320" cy="4197960"/>
          </a:xfrm>
          <a:prstGeom prst="rect">
            <a:avLst/>
          </a:prstGeom>
          <a:ln>
            <a:noFill/>
          </a:ln>
        </p:spPr>
      </p:pic>
      <p:sp>
        <p:nvSpPr>
          <p:cNvPr id="61" name="CustomShape 4"/>
          <p:cNvSpPr/>
          <p:nvPr/>
        </p:nvSpPr>
        <p:spPr>
          <a:xfrm>
            <a:off x="289980" y="2119320"/>
            <a:ext cx="8337960" cy="400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5120" algn="just">
              <a:lnSpc>
                <a:spcPct val="100000"/>
              </a:lnSpc>
              <a:buClr>
                <a:srgbClr val="002060"/>
              </a:buClr>
              <a:buFont typeface="Arial"/>
              <a:buChar char="•"/>
            </a:pPr>
            <a:r>
              <a:rPr lang="pt-PT" sz="2000" b="0" strike="noStrike" spc="-1" dirty="0">
                <a:solidFill>
                  <a:srgbClr val="000000"/>
                </a:solidFill>
                <a:uFill>
                  <a:solidFill>
                    <a:srgbClr val="FFFFFF"/>
                  </a:solidFill>
                </a:uFill>
                <a:latin typeface="Roboto Light"/>
                <a:ea typeface="Roboto Light"/>
              </a:rPr>
              <a:t>O conceito de ETICS surgiu na Suécia (anos 40, do Séc. XX), como resposta à necessidade de reabilitação rápida e económica dos edifícios.</a:t>
            </a:r>
          </a:p>
          <a:p>
            <a:pPr marL="285840" indent="-285120" algn="just">
              <a:lnSpc>
                <a:spcPct val="100000"/>
              </a:lnSpc>
              <a:buClr>
                <a:srgbClr val="002060"/>
              </a:buClr>
              <a:buFont typeface="Arial"/>
              <a:buChar char="•"/>
            </a:pPr>
            <a:r>
              <a:rPr lang="pt-PT" sz="2000" b="0" strike="noStrike" spc="-1" dirty="0">
                <a:solidFill>
                  <a:srgbClr val="000000"/>
                </a:solidFill>
                <a:uFill>
                  <a:solidFill>
                    <a:srgbClr val="FFFFFF"/>
                  </a:solidFill>
                </a:uFill>
                <a:latin typeface="Roboto Light"/>
                <a:ea typeface="Roboto Light"/>
              </a:rPr>
              <a:t>Foi impulsionad</a:t>
            </a:r>
            <a:r>
              <a:rPr lang="pt-PT" sz="2000" spc="-1" dirty="0">
                <a:solidFill>
                  <a:srgbClr val="000000"/>
                </a:solidFill>
                <a:uFill>
                  <a:solidFill>
                    <a:srgbClr val="FFFFFF"/>
                  </a:solidFill>
                </a:uFill>
                <a:latin typeface="Roboto Light"/>
                <a:ea typeface="Roboto Light"/>
              </a:rPr>
              <a:t>o</a:t>
            </a:r>
            <a:r>
              <a:rPr lang="pt-PT" sz="2000" b="0" strike="noStrike" spc="-1" dirty="0">
                <a:solidFill>
                  <a:srgbClr val="000000"/>
                </a:solidFill>
                <a:uFill>
                  <a:solidFill>
                    <a:srgbClr val="FFFFFF"/>
                  </a:solidFill>
                </a:uFill>
                <a:latin typeface="Roboto Light"/>
                <a:ea typeface="Roboto Light"/>
              </a:rPr>
              <a:t> pela procura de soluções que melhorassem o isolamento térmico e reduzissem o consumo energético.</a:t>
            </a:r>
          </a:p>
          <a:p>
            <a:pPr marL="285840" indent="-285120" algn="just">
              <a:lnSpc>
                <a:spcPct val="100000"/>
              </a:lnSpc>
              <a:buClr>
                <a:srgbClr val="002060"/>
              </a:buClr>
              <a:buFont typeface="Arial"/>
              <a:buChar char="•"/>
            </a:pPr>
            <a:r>
              <a:rPr lang="pt-PT" sz="2000" b="0" strike="noStrike" spc="-1" dirty="0">
                <a:solidFill>
                  <a:srgbClr val="000000"/>
                </a:solidFill>
                <a:uFill>
                  <a:solidFill>
                    <a:srgbClr val="FFFFFF"/>
                  </a:solidFill>
                </a:uFill>
                <a:latin typeface="Roboto Light"/>
                <a:ea typeface="Roboto Light"/>
              </a:rPr>
              <a:t>A evolução dos materiais e técnicas construtivas permitiu aumentar a fiabilidade, durabilidade e desempenho dos sistemas ETICS.</a:t>
            </a:r>
          </a:p>
          <a:p>
            <a:pPr marL="285840" indent="-285120" algn="just">
              <a:lnSpc>
                <a:spcPct val="100000"/>
              </a:lnSpc>
              <a:buClr>
                <a:srgbClr val="002060"/>
              </a:buClr>
              <a:buFont typeface="Arial"/>
              <a:buChar char="•"/>
            </a:pPr>
            <a:r>
              <a:rPr lang="pt-PT" sz="2000" b="0" strike="noStrike" spc="-1" dirty="0">
                <a:solidFill>
                  <a:srgbClr val="000000"/>
                </a:solidFill>
                <a:uFill>
                  <a:solidFill>
                    <a:srgbClr val="FFFFFF"/>
                  </a:solidFill>
                </a:uFill>
                <a:latin typeface="Roboto Light"/>
                <a:ea typeface="Roboto Light"/>
              </a:rPr>
              <a:t>Com o reforço das políticas de eficiência energética, o ETICS consolidou-se e difundiu-se globalmente como solução construtiva eficaz.</a:t>
            </a:r>
            <a:endParaRPr lang="pt-PT" sz="1800" b="0" strike="noStrike" spc="-1" dirty="0">
              <a:solidFill>
                <a:srgbClr val="000000"/>
              </a:solidFill>
              <a:uFill>
                <a:solidFill>
                  <a:srgbClr val="FFFFFF"/>
                </a:solidFill>
              </a:uFill>
              <a:latin typeface="Arial"/>
            </a:endParaRPr>
          </a:p>
        </p:txBody>
      </p:sp>
      <p:sp>
        <p:nvSpPr>
          <p:cNvPr id="62" name="CustomShape 5"/>
          <p:cNvSpPr/>
          <p:nvPr/>
        </p:nvSpPr>
        <p:spPr>
          <a:xfrm>
            <a:off x="527400" y="1272240"/>
            <a:ext cx="49161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pPr>
            <a:r>
              <a:rPr lang="pt-PT" sz="2400" b="1" strike="noStrike" spc="-1">
                <a:solidFill>
                  <a:srgbClr val="000000"/>
                </a:solidFill>
                <a:uFill>
                  <a:solidFill>
                    <a:srgbClr val="FFFFFF"/>
                  </a:solidFill>
                </a:uFill>
                <a:latin typeface="Roboto Light"/>
                <a:ea typeface="Roboto Light"/>
              </a:rPr>
              <a:t>Origem</a:t>
            </a:r>
            <a:endParaRPr lang="pt-PT" sz="1800" b="0" strike="noStrike" spc="-1">
              <a:solidFill>
                <a:srgbClr val="000000"/>
              </a:solidFill>
              <a:uFill>
                <a:solidFill>
                  <a:srgbClr val="FFFFFF"/>
                </a:solidFill>
              </a:uFill>
              <a:latin typeface="Arial"/>
            </a:endParaRPr>
          </a:p>
        </p:txBody>
      </p:sp>
      <p:sp>
        <p:nvSpPr>
          <p:cNvPr id="3" name="CustomShape 2">
            <a:extLst>
              <a:ext uri="{FF2B5EF4-FFF2-40B4-BE49-F238E27FC236}">
                <a16:creationId xmlns:a16="http://schemas.microsoft.com/office/drawing/2014/main" id="{D944EBEB-83F4-BC7D-FF62-8E8A935073A3}"/>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CustomShape 1"/>
          <p:cNvSpPr/>
          <p:nvPr/>
        </p:nvSpPr>
        <p:spPr>
          <a:xfrm>
            <a:off x="81000" y="648072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nSpc>
                <a:spcPct val="100000"/>
              </a:lnSpc>
            </a:pPr>
            <a:r>
              <a:rPr lang="pt-PT" sz="989" b="0" strike="noStrike" spc="-1">
                <a:solidFill>
                  <a:srgbClr val="000000"/>
                </a:solidFill>
                <a:uFill>
                  <a:solidFill>
                    <a:srgbClr val="FFFFFF"/>
                  </a:solidFill>
                </a:uFill>
                <a:latin typeface="Roboto Light"/>
                <a:ea typeface="Roboto Light"/>
              </a:rPr>
              <a:t>dd.mm.aaaa</a:t>
            </a:r>
            <a:endParaRPr lang="pt-PT" sz="1800" b="0" strike="noStrike" spc="-1">
              <a:solidFill>
                <a:srgbClr val="000000"/>
              </a:solidFill>
              <a:uFill>
                <a:solidFill>
                  <a:srgbClr val="FFFFFF"/>
                </a:solidFill>
              </a:uFill>
              <a:latin typeface="Arial"/>
            </a:endParaRPr>
          </a:p>
        </p:txBody>
      </p:sp>
      <p:sp>
        <p:nvSpPr>
          <p:cNvPr id="70" name="CustomShape 2"/>
          <p:cNvSpPr/>
          <p:nvPr/>
        </p:nvSpPr>
        <p:spPr>
          <a:xfrm>
            <a:off x="1212840" y="1921680"/>
            <a:ext cx="10465638" cy="7117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marL="539750" indent="-539750">
              <a:lnSpc>
                <a:spcPct val="100000"/>
              </a:lnSpc>
            </a:pPr>
            <a:r>
              <a:rPr lang="pt-PT" sz="4000" cap="all" spc="-1" dirty="0">
                <a:solidFill>
                  <a:srgbClr val="000000"/>
                </a:solidFill>
                <a:uFill>
                  <a:solidFill>
                    <a:srgbClr val="FFFFFF"/>
                  </a:solidFill>
                </a:uFill>
                <a:latin typeface="Roboto Medium"/>
                <a:ea typeface="Roboto Medium"/>
              </a:rPr>
              <a:t>Enquadramento Técnico e Vantagens do sistema ETICS</a:t>
            </a:r>
          </a:p>
        </p:txBody>
      </p:sp>
      <p:pic>
        <p:nvPicPr>
          <p:cNvPr id="71" name="Imagem 7"/>
          <p:cNvPicPr/>
          <p:nvPr/>
        </p:nvPicPr>
        <p:blipFill>
          <a:blip r:embed="rId3" cstate="print"/>
          <a:srcRect l="7230" t="24161" r="8018" b="11612"/>
          <a:stretch/>
        </p:blipFill>
        <p:spPr>
          <a:xfrm>
            <a:off x="-83520" y="3063240"/>
            <a:ext cx="5032080" cy="4091400"/>
          </a:xfrm>
          <a:prstGeom prst="rect">
            <a:avLst/>
          </a:prstGeom>
          <a:ln>
            <a:noFill/>
          </a:ln>
        </p:spPr>
      </p:pic>
      <p:pic>
        <p:nvPicPr>
          <p:cNvPr id="72" name="Imagem 9"/>
          <p:cNvPicPr/>
          <p:nvPr/>
        </p:nvPicPr>
        <p:blipFill>
          <a:blip r:embed="rId4" cstate="print"/>
          <a:stretch/>
        </p:blipFill>
        <p:spPr>
          <a:xfrm>
            <a:off x="8638560" y="0"/>
            <a:ext cx="3552840" cy="1693800"/>
          </a:xfrm>
          <a:prstGeom prst="rect">
            <a:avLst/>
          </a:prstGeom>
          <a:ln>
            <a:noFill/>
          </a:ln>
        </p:spPr>
      </p:pic>
      <p:sp>
        <p:nvSpPr>
          <p:cNvPr id="3" name="CustomShape 2">
            <a:extLst>
              <a:ext uri="{FF2B5EF4-FFF2-40B4-BE49-F238E27FC236}">
                <a16:creationId xmlns:a16="http://schemas.microsoft.com/office/drawing/2014/main" id="{3F574A5A-A36C-C447-C9A3-FC6C3B14A221}"/>
              </a:ext>
            </a:extLst>
          </p:cNvPr>
          <p:cNvSpPr/>
          <p:nvPr/>
        </p:nvSpPr>
        <p:spPr>
          <a:xfrm>
            <a:off x="8474400" y="6546240"/>
            <a:ext cx="3524400" cy="2217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r">
              <a:lnSpc>
                <a:spcPct val="100000"/>
              </a:lnSpc>
            </a:pPr>
            <a:r>
              <a:rPr lang="pt-PT" sz="989" spc="-1" dirty="0">
                <a:solidFill>
                  <a:srgbClr val="000000"/>
                </a:solidFill>
                <a:uFill>
                  <a:solidFill>
                    <a:srgbClr val="FFFFFF"/>
                  </a:solidFill>
                </a:uFill>
                <a:latin typeface="Roboto Light"/>
                <a:ea typeface="Roboto Light"/>
              </a:rPr>
              <a:t>Sessão Protocolar OE - APFAC</a:t>
            </a:r>
            <a:endParaRPr lang="pt-PT"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B528B76DD545804B9EE54091FBC1C871" ma:contentTypeVersion="13" ma:contentTypeDescription="Criar um novo documento." ma:contentTypeScope="" ma:versionID="c1ea0d0694d176e5eab06e34842fff0e">
  <xsd:schema xmlns:xsd="http://www.w3.org/2001/XMLSchema" xmlns:xs="http://www.w3.org/2001/XMLSchema" xmlns:p="http://schemas.microsoft.com/office/2006/metadata/properties" xmlns:ns2="600fe514-d04a-443c-bec5-ee71ff1afd0d" xmlns:ns3="bdc540e6-b8b2-45df-bf33-210216ab7807" targetNamespace="http://schemas.microsoft.com/office/2006/metadata/properties" ma:root="true" ma:fieldsID="21dac7f8bbc5e7043da6d8aa7306aecf" ns2:_="" ns3:_="">
    <xsd:import namespace="600fe514-d04a-443c-bec5-ee71ff1afd0d"/>
    <xsd:import namespace="bdc540e6-b8b2-45df-bf33-210216ab780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0fe514-d04a-443c-bec5-ee71ff1afd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dc540e6-b8b2-45df-bf33-210216ab7807" elementFormDefault="qualified">
    <xsd:import namespace="http://schemas.microsoft.com/office/2006/documentManagement/types"/>
    <xsd:import namespace="http://schemas.microsoft.com/office/infopath/2007/PartnerControls"/>
    <xsd:element name="SharedWithUsers" ma:index="14"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hes de 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5B2A66-776F-4E36-8709-831C3284690F}">
  <ds:schemaRefs>
    <ds:schemaRef ds:uri="http://schemas.microsoft.com/sharepoint/v3/contenttype/forms"/>
  </ds:schemaRefs>
</ds:datastoreItem>
</file>

<file path=customXml/itemProps2.xml><?xml version="1.0" encoding="utf-8"?>
<ds:datastoreItem xmlns:ds="http://schemas.openxmlformats.org/officeDocument/2006/customXml" ds:itemID="{685CB6CD-E59A-4122-A7B1-4C71E4ECB289}">
  <ds:schemaRefs>
    <ds:schemaRef ds:uri="600fe514-d04a-443c-bec5-ee71ff1afd0d"/>
    <ds:schemaRef ds:uri="bdc540e6-b8b2-45df-bf33-210216ab78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CA94277-F50A-41ED-90E3-32422C2156B4}">
  <ds:schemaRefs>
    <ds:schemaRef ds:uri="http://purl.org/dc/dcmitype/"/>
    <ds:schemaRef ds:uri="bdc540e6-b8b2-45df-bf33-210216ab7807"/>
    <ds:schemaRef ds:uri="http://schemas.microsoft.com/office/2006/documentManagement/types"/>
    <ds:schemaRef ds:uri="http://schemas.microsoft.com/office/infopath/2007/PartnerControls"/>
    <ds:schemaRef ds:uri="600fe514-d04a-443c-bec5-ee71ff1afd0d"/>
    <ds:schemaRef ds:uri="http://schemas.openxmlformats.org/package/2006/metadata/core-properties"/>
    <ds:schemaRef ds:uri="http://purl.org/dc/terms/"/>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4031</TotalTime>
  <Words>3817</Words>
  <Application>Microsoft Office PowerPoint</Application>
  <PresentationFormat>Ecrã Panorâmico</PresentationFormat>
  <Paragraphs>501</Paragraphs>
  <Slides>43</Slides>
  <Notes>41</Notes>
  <HiddenSlides>0</HiddenSlides>
  <MMClips>0</MMClips>
  <ScaleCrop>false</ScaleCrop>
  <HeadingPairs>
    <vt:vector size="6" baseType="variant">
      <vt:variant>
        <vt:lpstr>Tipos de letra usados</vt:lpstr>
      </vt:variant>
      <vt:variant>
        <vt:i4>15</vt:i4>
      </vt:variant>
      <vt:variant>
        <vt:lpstr>Tema</vt:lpstr>
      </vt:variant>
      <vt:variant>
        <vt:i4>1</vt:i4>
      </vt:variant>
      <vt:variant>
        <vt:lpstr>Títulos dos diapositivos</vt:lpstr>
      </vt:variant>
      <vt:variant>
        <vt:i4>43</vt:i4>
      </vt:variant>
    </vt:vector>
  </HeadingPairs>
  <TitlesOfParts>
    <vt:vector size="59" baseType="lpstr">
      <vt:lpstr>Arial</vt:lpstr>
      <vt:lpstr>Arial Black</vt:lpstr>
      <vt:lpstr>Arial Rounded MT Bold</vt:lpstr>
      <vt:lpstr>Calibri</vt:lpstr>
      <vt:lpstr>Calibri Light</vt:lpstr>
      <vt:lpstr>Helvetica Neue</vt:lpstr>
      <vt:lpstr>Helvetica Neue Medium</vt:lpstr>
      <vt:lpstr>Roboto</vt:lpstr>
      <vt:lpstr>Roboto Light</vt:lpstr>
      <vt:lpstr>Roboto Medium</vt:lpstr>
      <vt:lpstr>Symbol</vt:lpstr>
      <vt:lpstr>Times New Roman</vt:lpstr>
      <vt:lpstr>Verdana</vt:lpstr>
      <vt:lpstr>Wingdings</vt:lpstr>
      <vt:lpstr>Yorkten-NorLig</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SAINT-GOBAIN 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
  <dc:creator>Pereira, Vasco</dc:creator>
  <dc:description/>
  <cp:lastModifiedBy>Apfac Apfac</cp:lastModifiedBy>
  <cp:revision>38</cp:revision>
  <cp:lastPrinted>2022-03-18T10:49:30Z</cp:lastPrinted>
  <dcterms:created xsi:type="dcterms:W3CDTF">2021-04-04T15:13:10Z</dcterms:created>
  <dcterms:modified xsi:type="dcterms:W3CDTF">2026-01-29T16:34:01Z</dcterms:modified>
  <dc:language>pt-PT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SAINT-GOBAIN 1.1</vt:lpwstr>
  </property>
  <property fmtid="{D5CDD505-2E9C-101B-9397-08002B2CF9AE}" pid="4" name="ContentTypeId">
    <vt:lpwstr>0x010100B528B76DD545804B9EE54091FBC1C871</vt:lpwstr>
  </property>
  <property fmtid="{D5CDD505-2E9C-101B-9397-08002B2CF9AE}" pid="5" name="HiddenSlides">
    <vt:i4>0</vt:i4>
  </property>
  <property fmtid="{D5CDD505-2E9C-101B-9397-08002B2CF9AE}" pid="6" name="HyperlinksChanged">
    <vt:bool>false</vt:bool>
  </property>
  <property fmtid="{D5CDD505-2E9C-101B-9397-08002B2CF9AE}" pid="7" name="LinksUpToDate">
    <vt:bool>false</vt:bool>
  </property>
  <property fmtid="{D5CDD505-2E9C-101B-9397-08002B2CF9AE}" pid="8" name="MMClips">
    <vt:i4>0</vt:i4>
  </property>
  <property fmtid="{D5CDD505-2E9C-101B-9397-08002B2CF9AE}" pid="9" name="Notes">
    <vt:i4>50</vt:i4>
  </property>
  <property fmtid="{D5CDD505-2E9C-101B-9397-08002B2CF9AE}" pid="10" name="PresentationFormat">
    <vt:lpwstr>Ecrã Panorâmico</vt:lpwstr>
  </property>
  <property fmtid="{D5CDD505-2E9C-101B-9397-08002B2CF9AE}" pid="11" name="ScaleCrop">
    <vt:bool>false</vt:bool>
  </property>
  <property fmtid="{D5CDD505-2E9C-101B-9397-08002B2CF9AE}" pid="12" name="ShareDoc">
    <vt:bool>false</vt:bool>
  </property>
  <property fmtid="{D5CDD505-2E9C-101B-9397-08002B2CF9AE}" pid="13" name="Slides">
    <vt:i4>50</vt:i4>
  </property>
  <property fmtid="{D5CDD505-2E9C-101B-9397-08002B2CF9AE}" pid="14" name="MSIP_Label_f9b70de6-c25b-4e12-b1f2-8ec1df9f39f6_Enabled">
    <vt:lpwstr>true</vt:lpwstr>
  </property>
  <property fmtid="{D5CDD505-2E9C-101B-9397-08002B2CF9AE}" pid="15" name="MSIP_Label_f9b70de6-c25b-4e12-b1f2-8ec1df9f39f6_SetDate">
    <vt:lpwstr>2022-01-20T12:14:33Z</vt:lpwstr>
  </property>
  <property fmtid="{D5CDD505-2E9C-101B-9397-08002B2CF9AE}" pid="16" name="MSIP_Label_f9b70de6-c25b-4e12-b1f2-8ec1df9f39f6_Method">
    <vt:lpwstr>Privileged</vt:lpwstr>
  </property>
  <property fmtid="{D5CDD505-2E9C-101B-9397-08002B2CF9AE}" pid="17" name="MSIP_Label_f9b70de6-c25b-4e12-b1f2-8ec1df9f39f6_Name">
    <vt:lpwstr>Publico</vt:lpwstr>
  </property>
  <property fmtid="{D5CDD505-2E9C-101B-9397-08002B2CF9AE}" pid="18" name="MSIP_Label_f9b70de6-c25b-4e12-b1f2-8ec1df9f39f6_SiteId">
    <vt:lpwstr>6dfb2d2b-090c-43c1-b20f-6d60ced73886</vt:lpwstr>
  </property>
  <property fmtid="{D5CDD505-2E9C-101B-9397-08002B2CF9AE}" pid="19" name="MSIP_Label_f9b70de6-c25b-4e12-b1f2-8ec1df9f39f6_ActionId">
    <vt:lpwstr>a3ca2254-f77c-4b6e-970d-814d65d40c84</vt:lpwstr>
  </property>
  <property fmtid="{D5CDD505-2E9C-101B-9397-08002B2CF9AE}" pid="20" name="MSIP_Label_f9b70de6-c25b-4e12-b1f2-8ec1df9f39f6_ContentBits">
    <vt:lpwstr>0</vt:lpwstr>
  </property>
  <property fmtid="{D5CDD505-2E9C-101B-9397-08002B2CF9AE}" pid="21" name="MSIP_Label_ced06422-c515-4a4e-a1f2-e6a0c0200eae_Enabled">
    <vt:lpwstr>true</vt:lpwstr>
  </property>
  <property fmtid="{D5CDD505-2E9C-101B-9397-08002B2CF9AE}" pid="22" name="MSIP_Label_ced06422-c515-4a4e-a1f2-e6a0c0200eae_SetDate">
    <vt:lpwstr>2022-01-27T10:24:46Z</vt:lpwstr>
  </property>
  <property fmtid="{D5CDD505-2E9C-101B-9397-08002B2CF9AE}" pid="23" name="MSIP_Label_ced06422-c515-4a4e-a1f2-e6a0c0200eae_Method">
    <vt:lpwstr>Standard</vt:lpwstr>
  </property>
  <property fmtid="{D5CDD505-2E9C-101B-9397-08002B2CF9AE}" pid="24" name="MSIP_Label_ced06422-c515-4a4e-a1f2-e6a0c0200eae_Name">
    <vt:lpwstr>Unclassifed</vt:lpwstr>
  </property>
  <property fmtid="{D5CDD505-2E9C-101B-9397-08002B2CF9AE}" pid="25" name="MSIP_Label_ced06422-c515-4a4e-a1f2-e6a0c0200eae_SiteId">
    <vt:lpwstr>e339bd4b-2e3b-4035-a452-2112d502f2ff</vt:lpwstr>
  </property>
  <property fmtid="{D5CDD505-2E9C-101B-9397-08002B2CF9AE}" pid="26" name="MSIP_Label_ced06422-c515-4a4e-a1f2-e6a0c0200eae_ActionId">
    <vt:lpwstr>ddcd6f0d-f4c0-4b89-ba63-63da87192187</vt:lpwstr>
  </property>
  <property fmtid="{D5CDD505-2E9C-101B-9397-08002B2CF9AE}" pid="27" name="MSIP_Label_ced06422-c515-4a4e-a1f2-e6a0c0200eae_ContentBits">
    <vt:lpwstr>0</vt:lpwstr>
  </property>
  <property fmtid="{D5CDD505-2E9C-101B-9397-08002B2CF9AE}" pid="28" name="MSIP_Label_df6d7d17-467a-4c8a-bc82-0da4d92ddbea_Enabled">
    <vt:lpwstr>true</vt:lpwstr>
  </property>
  <property fmtid="{D5CDD505-2E9C-101B-9397-08002B2CF9AE}" pid="29" name="MSIP_Label_df6d7d17-467a-4c8a-bc82-0da4d92ddbea_SetDate">
    <vt:lpwstr>2025-02-19T08:56:27Z</vt:lpwstr>
  </property>
  <property fmtid="{D5CDD505-2E9C-101B-9397-08002B2CF9AE}" pid="30" name="MSIP_Label_df6d7d17-467a-4c8a-bc82-0da4d92ddbea_Method">
    <vt:lpwstr>Privileged</vt:lpwstr>
  </property>
  <property fmtid="{D5CDD505-2E9C-101B-9397-08002B2CF9AE}" pid="31" name="MSIP_Label_df6d7d17-467a-4c8a-bc82-0da4d92ddbea_Name">
    <vt:lpwstr>Internal</vt:lpwstr>
  </property>
  <property fmtid="{D5CDD505-2E9C-101B-9397-08002B2CF9AE}" pid="32" name="MSIP_Label_df6d7d17-467a-4c8a-bc82-0da4d92ddbea_SiteId">
    <vt:lpwstr>eb8a6a88-d993-4e50-b4f0-ada3df9e78f8</vt:lpwstr>
  </property>
  <property fmtid="{D5CDD505-2E9C-101B-9397-08002B2CF9AE}" pid="33" name="MSIP_Label_df6d7d17-467a-4c8a-bc82-0da4d92ddbea_ActionId">
    <vt:lpwstr>28d17340-383c-4d87-88d7-67b2c9520a26</vt:lpwstr>
  </property>
  <property fmtid="{D5CDD505-2E9C-101B-9397-08002B2CF9AE}" pid="34" name="MSIP_Label_df6d7d17-467a-4c8a-bc82-0da4d92ddbea_ContentBits">
    <vt:lpwstr>2</vt:lpwstr>
  </property>
  <property fmtid="{D5CDD505-2E9C-101B-9397-08002B2CF9AE}" pid="35" name="ClassificationContentMarkingFooterLocations">
    <vt:lpwstr>Office Theme:8</vt:lpwstr>
  </property>
  <property fmtid="{D5CDD505-2E9C-101B-9397-08002B2CF9AE}" pid="36" name="ClassificationContentMarkingFooterText">
    <vt:lpwstr>INTERNAL</vt:lpwstr>
  </property>
</Properties>
</file>