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31A_D9A07E83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317_352F7985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</p:sldMasterIdLst>
  <p:notesMasterIdLst>
    <p:notesMasterId r:id="rId43"/>
  </p:notesMasterIdLst>
  <p:handoutMasterIdLst>
    <p:handoutMasterId r:id="rId44"/>
  </p:handoutMasterIdLst>
  <p:sldIdLst>
    <p:sldId id="4898" r:id="rId3"/>
    <p:sldId id="3078" r:id="rId4"/>
    <p:sldId id="4890" r:id="rId5"/>
    <p:sldId id="4881" r:id="rId6"/>
    <p:sldId id="3661" r:id="rId7"/>
    <p:sldId id="4866" r:id="rId8"/>
    <p:sldId id="4851" r:id="rId9"/>
    <p:sldId id="4854" r:id="rId10"/>
    <p:sldId id="4860" r:id="rId11"/>
    <p:sldId id="4858" r:id="rId12"/>
    <p:sldId id="4857" r:id="rId13"/>
    <p:sldId id="260" r:id="rId14"/>
    <p:sldId id="4931" r:id="rId15"/>
    <p:sldId id="373" r:id="rId16"/>
    <p:sldId id="282" r:id="rId17"/>
    <p:sldId id="444" r:id="rId18"/>
    <p:sldId id="440" r:id="rId19"/>
    <p:sldId id="446" r:id="rId20"/>
    <p:sldId id="447" r:id="rId21"/>
    <p:sldId id="482" r:id="rId22"/>
    <p:sldId id="481" r:id="rId23"/>
    <p:sldId id="452" r:id="rId24"/>
    <p:sldId id="296" r:id="rId25"/>
    <p:sldId id="4883" r:id="rId26"/>
    <p:sldId id="4885" r:id="rId27"/>
    <p:sldId id="4886" r:id="rId28"/>
    <p:sldId id="4887" r:id="rId29"/>
    <p:sldId id="4919" r:id="rId30"/>
    <p:sldId id="4934" r:id="rId31"/>
    <p:sldId id="4927" r:id="rId32"/>
    <p:sldId id="4924" r:id="rId33"/>
    <p:sldId id="4925" r:id="rId34"/>
    <p:sldId id="4926" r:id="rId35"/>
    <p:sldId id="4935" r:id="rId36"/>
    <p:sldId id="4911" r:id="rId37"/>
    <p:sldId id="4929" r:id="rId38"/>
    <p:sldId id="4937" r:id="rId39"/>
    <p:sldId id="4938" r:id="rId40"/>
    <p:sldId id="4893" r:id="rId41"/>
    <p:sldId id="4872" r:id="rId42"/>
  </p:sldIdLst>
  <p:sldSz cx="12192000" cy="6858000"/>
  <p:notesSz cx="6797675" cy="992663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67A8B6-3399-5F85-45CC-035C81052941}" name="Sofia Barbosa" initials="SB" userId="S::sofia@mome.pt::e0112594-6bf1-44a7-8ecd-23c88eb8b9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2C4697"/>
    <a:srgbClr val="005578"/>
    <a:srgbClr val="008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64D171-A12E-41CA-9A93-A839E00C8C13}" v="39" dt="2025-05-27T16:50:05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8507" autoAdjust="0"/>
  </p:normalViewPr>
  <p:slideViewPr>
    <p:cSldViewPr snapToGrid="0">
      <p:cViewPr varScale="1">
        <p:scale>
          <a:sx n="77" d="100"/>
          <a:sy n="77" d="100"/>
        </p:scale>
        <p:origin x="2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4" d="100"/>
          <a:sy n="44" d="100"/>
        </p:scale>
        <p:origin x="284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modernComment_1317_352F798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CDCC680-DC93-48F6-87DC-4FDD2BFE2411}" authorId="{DE67A8B6-3399-5F85-45CC-035C81052941}" created="2025-05-27T14:24:40.404">
    <pc:sldMkLst xmlns:pc="http://schemas.microsoft.com/office/powerpoint/2013/main/command">
      <pc:docMk/>
      <pc:sldMk cId="892303749" sldId="4887"/>
    </pc:sldMkLst>
    <p188:txBody>
      <a:bodyPr/>
      <a:lstStyle/>
      <a:p>
        <a:r>
          <a:rPr lang="pt-PT"/>
          <a:t>Falta introduzir o respetivo texto</a:t>
        </a:r>
      </a:p>
    </p188:txBody>
  </p188:cm>
</p188:cmLst>
</file>

<file path=ppt/comments/modernComment_131A_D9A07E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91AA68-9B90-4F6F-8A98-143ADA06989F}" authorId="{DE67A8B6-3399-5F85-45CC-035C81052941}" created="2025-05-27T14:17:05.285">
    <pc:sldMkLst xmlns:pc="http://schemas.microsoft.com/office/powerpoint/2013/main/command">
      <pc:docMk/>
      <pc:sldMk cId="3651174019" sldId="4890"/>
    </pc:sldMkLst>
    <p188:txBody>
      <a:bodyPr/>
      <a:lstStyle/>
      <a:p>
        <a:r>
          <a:rPr lang="pt-PT"/>
          <a:t>Alterei o texto em conformidade com a última versão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A7B0BA7A-0DF4-6F44-AA8F-670FC17DC8E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245195A2-8FA2-7241-B561-F1D50BC7DA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3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8T08:32:08.6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1 106,'0'-1,"0"0,1 0,-1 0,1 1,-1-1,1 0,-1 0,1 1,0-1,-1 0,1 0,0 0,0 1,-1-1,1 0,0 1,0-1,0 1,0-1,-1 1,1 0,0 0,1-1,30-9,-24 9,49-16,1 4,0 2,1 3,90-3,59 3,-63 0,-17 6,137 14,1 16,-194-23,119 13,-108-6,104 20,162 42,-336-71,261 54,-90-8,-17-5,-126-35,1-2,46 2,222-7,-152-4,-65 3,-22 1,89-9,-148 6,0-1,0-1,-1 0,1 0,-1-1,0 0,1-1,-2 0,1-1,-1 0,0 0,15-14,55-41,-58 44,28-15,-46 26,-10 5,-13 6,16-4,1 1,0 0,-1 0,1 0,0-1,0 1,-1 1,2-1,-1 1,0-2,0 2,1 0,-1 0,0 4,-2 6,0-1,-1 15,0-2,-40 121,27-92,-7 11,14-39,-12 51,9-17,-55 216,38-183,-28 76,41-123,-13 53,24-75,-7 32,9-33,-1 0,-1-1,0 0,-14 24,-43 71,-52 133,83-177,-9 30,31-73,0 0,-25 42,14-28,1 0,-20 66,-16 97,36-124,-13 29,-8 29,35-110,-7 27,2 1,3 0,0 63,9-109,-1 82,24 172,-15-223,2-1,3 0,31 73,-31-84,-3 0,0 1,-2 1,-3 0,4 35,-3 259,-8-191,2 682,12-683,0-2,-12-97,0 45,19 148,-6-166,0 8,10 137,-22-177,3 0,12 49,-9-46,8 68,-14 217,-3-144,-11-4,5-92,-14 82,10-88,-1 89,13 294,1-180,12-111,-2-63,-6-62,3-1,2 1,19 49,-3-6,-8-20,3 15,41 92,4 1,21 46,-55-153,-3 0,30 101,19 87,-29-96,3 8,-37-115,-3 0,-1 1,5 86,-10-66,14 278,-18-225,-5 135,-3-216,0 1,-16 44,12-44,-12 87,18-95,-2 0,-1-1,-1 0,-15 35,-2 11,5 0,3 1,-7 97,16-107,-7 118,16-148,-2 0,-11 63,1-19,8-53,-7 36,9-65,-6 25,-1-1,-12 32,16-52,0-1,1 2,-1-2,-1 0,0 0,-1 0,1-1,-1 1,-1-2,1 2,-1-2,-10 7,-1-2,-1-1,-1-1,-39 12,-67 10,38-10,10-4,-117 11,103-21,-29 3,68-1,-12 3,-73 0,71-6,-104 20,156-23,-238 35,-20 4,218-33,-94 3,-56-12,72-1,57 2,-91 1,60 18,88-17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7700ADA3-C8BA-434D-901A-4F5844B0F2A7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0992" tIns="45496" rIns="90992" bIns="45496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16406FB9-4DA3-4ECA-8901-BABB5D9F4B9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14651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6FB9-4DA3-4ECA-8901-BABB5D9F4B95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0361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9181F-30AB-3B50-08B1-8F07D3A7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16FABFA4-1D2D-BD76-A183-4908557CAE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2F5DF784-9E81-9C69-9CC0-DF5D14D84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67ABFEFE-25CC-5E2B-76F1-33A64CA44D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C3B5EA17-90CC-4415-AA0A-E2816DD1A088}" type="datetime1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29/01/2026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DEFEF45D-FF2D-3833-71B0-E39FECCAB3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t>VASCO PEIXOTO DE FREITAS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F7D4326B-3A06-332D-80E6-2EF6310DA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E71C769D-6527-4460-AFA9-AF38A52E1A95}" type="slidenum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673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14199-EB7E-B20B-439B-FECEEC521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D5DD5E2D-837F-472A-24CE-38544355D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49C6A8B1-2A24-55A0-A148-46C6EDED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0A43B65C-156B-C666-51E3-CF34DEFF92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C3B5EA17-90CC-4415-AA0A-E2816DD1A088}" type="datetime1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29/01/2026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22250C49-4C30-B080-09C9-17E1CC0607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t>VASCO PEIXOTO DE FREITAS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4B8A2394-9CB2-CD1C-F5A1-46F71089C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E71C769D-6527-4460-AFA9-AF38A52E1A95}" type="slidenum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36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95448-1398-236D-87DB-BFB392101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54D0C9A6-040B-A70F-3E35-E0D49B850F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03090672-0CAC-A0FD-DFF8-8948FB8EE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42AF74EA-0102-5384-DAED-37DDA7F298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C3B5EA17-90CC-4415-AA0A-E2816DD1A088}" type="datetime1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29/01/2026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4027A34A-633E-0457-6C0C-7825970E4D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t>VASCO PEIXOTO DE FREITAS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DD020F95-0DE2-8716-BB08-092058A3E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E71C769D-6527-4460-AFA9-AF38A52E1A95}" type="slidenum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25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A7049-07E7-11FA-45D3-5B91FC74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73596BC5-7031-5F06-4D81-B427876919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1642" indent="-221642" defTabSz="461213">
              <a:spcBef>
                <a:spcPct val="30000"/>
              </a:spcBef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2711" indent="-293351" defTabSz="461213">
              <a:spcBef>
                <a:spcPct val="30000"/>
              </a:spcBef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3401" indent="-234680" defTabSz="461213">
              <a:spcBef>
                <a:spcPct val="30000"/>
              </a:spcBef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2762" indent="-234680" defTabSz="461213">
              <a:spcBef>
                <a:spcPct val="30000"/>
              </a:spcBef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2122" indent="-234680" defTabSz="461213">
              <a:spcBef>
                <a:spcPct val="30000"/>
              </a:spcBef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1483" indent="-234680" defTabSz="461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50844" indent="-234680" defTabSz="461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0204" indent="-234680" defTabSz="461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89565" indent="-234680" defTabSz="461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1642" marR="0" lvl="0" indent="-221642" algn="r" defTabSz="461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743154" algn="l"/>
                <a:tab pos="1486308" algn="l"/>
                <a:tab pos="2229463" algn="l"/>
                <a:tab pos="2972617" algn="l"/>
              </a:tabLst>
              <a:defRPr/>
            </a:pPr>
            <a:fld id="{630F921A-0640-4F94-86FF-B48A2305F1EE}" type="slidenum">
              <a:rPr kumimoji="0" lang="pt-PT" altLang="pt-P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221642" marR="0" lvl="0" indent="-221642" algn="r" defTabSz="461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Tx/>
                <a:buNone/>
                <a:tabLst>
                  <a:tab pos="743154" algn="l"/>
                  <a:tab pos="1486308" algn="l"/>
                  <a:tab pos="2229463" algn="l"/>
                  <a:tab pos="2972617" algn="l"/>
                </a:tabLst>
                <a:defRPr/>
              </a:pPr>
              <a:t>30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FEBC85EC-2255-7A4E-BE30-28308EB03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6B9906D6-FACB-A24D-D8B8-CB42524F2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81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5F855-B5B0-FD54-C9C0-59EA40556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03D9BE3F-46C7-997B-7081-D3715A2834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E1CFAEAF-34A3-2372-2B51-F0B0D9026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00C6FF27-B6B7-1382-8DCB-D6A4A61DAD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49091" indent="-325513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307220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829075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354374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85039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34641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84243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338455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92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5EA17-90CC-4415-AA0A-E2816DD1A088}" type="datetime1">
              <a:rPr kumimoji="0" lang="pt-PT" altLang="pt-P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920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29/01/2026</a:t>
            </a:fld>
            <a:endParaRPr kumimoji="0" lang="pt-PT" altLang="pt-P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9E5AA5E6-D6D6-AD9D-CDC0-B4619E7B5A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49091" indent="-325513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307220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829075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354374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85039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34641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84243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338455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92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VASCO PEIXOTO DE FREITAS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2FD3D433-76C1-2CD3-048C-2CCE07C12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49091" indent="-325513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307220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829075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354374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85039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34641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84243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338455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92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1C769D-6527-4460-AFA9-AF38A52E1A95}" type="slidenum">
              <a:rPr kumimoji="0" lang="pt-PT" altLang="pt-P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920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PT" altLang="pt-P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565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BD75B-20FA-191E-EA27-442DD2838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84673968-F3AE-BB06-4286-E1C7DF77DF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66154C5A-73BF-1C47-2DA6-C874F199B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2D454818-DEC8-26FD-9014-9FD23A9177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49091" indent="-325513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307220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829075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354374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85039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34641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84243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338455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92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5EA17-90CC-4415-AA0A-E2816DD1A088}" type="datetime1">
              <a:rPr kumimoji="0" lang="pt-PT" altLang="pt-P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920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29/01/2026</a:t>
            </a:fld>
            <a:endParaRPr kumimoji="0" lang="pt-PT" altLang="pt-P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87C02BD8-D0C4-44A7-0F8A-ADB70419BF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49091" indent="-325513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307220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829075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354374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85039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34641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84243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338455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92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VASCO PEIXOTO DE FREITAS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E068900B-5517-67C2-A4F4-389450B693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49091" indent="-325513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307220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829075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354374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85039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34641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84243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338455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92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1C769D-6527-4460-AFA9-AF38A52E1A95}" type="slidenum">
              <a:rPr kumimoji="0" lang="pt-PT" altLang="pt-P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920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PT" altLang="pt-P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040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22BE6-50CA-98D9-3968-501F47246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9EBD3933-EA3E-4D0E-4225-7B05404791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7BB87E5A-735F-DEE7-80E3-45FD6D651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719DC78C-4F99-7E51-0642-7196EC974C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49091" indent="-325513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307220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829075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354374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85039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34641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84243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338455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92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5EA17-90CC-4415-AA0A-E2816DD1A088}" type="datetime1">
              <a:rPr kumimoji="0" lang="pt-PT" altLang="pt-P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920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29/01/2026</a:t>
            </a:fld>
            <a:endParaRPr kumimoji="0" lang="pt-PT" altLang="pt-P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DFD4E777-509B-12F5-2740-DC89EC4552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49091" indent="-325513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307220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829075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354374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85039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34641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84243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338455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92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VASCO PEIXOTO DE FREITAS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4E7B6A7E-BB9A-A148-870C-8083BE445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49091" indent="-325513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307220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829075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354374" indent="-260067"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85039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34641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842434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338455" indent="-260067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r" defTabSz="9920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1C769D-6527-4460-AFA9-AF38A52E1A95}" type="slidenum">
              <a:rPr kumimoji="0" lang="pt-PT" altLang="pt-P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920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PT" altLang="pt-P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063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0476A-5A1F-4012-79B4-C60D1EDBD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417DB61D-CD32-501D-A686-3BDEB34BB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BF2E5A1D-0634-4ECF-E9B8-3F64DEAFB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5C96B463-EABD-0B1B-BC9F-D5C3839004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C3B5EA17-90CC-4415-AA0A-E2816DD1A088}" type="datetime1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29/01/2026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D1F0F2B7-F623-F3F5-F511-BC38B2E86E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t>VASCO PEIXOTO DE FREITAS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3B6E151D-E988-F4BC-F6C1-F9903B954E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E71C769D-6527-4460-AFA9-AF38A52E1A95}" type="slidenum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174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FD389-A4A3-DF04-BF27-C33FCD5CD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F8294C98-44B1-0F13-BBB8-A1E5B0F619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1642" indent="-221642" defTabSz="461213">
              <a:spcBef>
                <a:spcPct val="30000"/>
              </a:spcBef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2711" indent="-293351" defTabSz="461213">
              <a:spcBef>
                <a:spcPct val="30000"/>
              </a:spcBef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3401" indent="-234680" defTabSz="461213">
              <a:spcBef>
                <a:spcPct val="30000"/>
              </a:spcBef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2762" indent="-234680" defTabSz="461213">
              <a:spcBef>
                <a:spcPct val="30000"/>
              </a:spcBef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2122" indent="-234680" defTabSz="461213">
              <a:spcBef>
                <a:spcPct val="30000"/>
              </a:spcBef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1483" indent="-234680" defTabSz="461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50844" indent="-234680" defTabSz="461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0204" indent="-234680" defTabSz="461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89565" indent="-234680" defTabSz="4612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3154" algn="l"/>
                <a:tab pos="1486308" algn="l"/>
                <a:tab pos="2229463" algn="l"/>
                <a:tab pos="2972617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fld id="{630F921A-0640-4F94-86FF-B48A2305F1EE}" type="slidenum">
              <a:rPr lang="pt-PT" altLang="pt-P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defRPr/>
              </a:pPr>
              <a:t>35</a:t>
            </a:fld>
            <a:endParaRPr lang="pt-PT" altLang="pt-PT">
              <a:solidFill>
                <a:srgbClr val="000000"/>
              </a:solidFill>
            </a:endParaRPr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B809C741-74D1-3F24-17E3-B4CC751769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525B2748-15F2-82C4-F215-E2B9F93F28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07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4C86E-9037-C90B-E689-ECDDDEB79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3B9B385A-2628-8413-8A5C-F436F56894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2733" indent="-222733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6467" indent="-294795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9179" indent="-235836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0851" indent="-235836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2522" indent="-235836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4195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5867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37538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9210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2733" marR="0" lvl="0" indent="-222733" algn="r" defTabSz="4634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746813" algn="l"/>
                <a:tab pos="1493627" algn="l"/>
                <a:tab pos="2240441" algn="l"/>
                <a:tab pos="2987255" algn="l"/>
              </a:tabLst>
              <a:defRPr/>
            </a:pPr>
            <a:fld id="{630F921A-0640-4F94-86FF-B48A2305F1EE}" type="slidenum">
              <a:rPr kumimoji="0" lang="pt-PT" altLang="pt-P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222733" marR="0" lvl="0" indent="-222733" algn="r" defTabSz="46348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Tx/>
                <a:buNone/>
                <a:tabLst>
                  <a:tab pos="746813" algn="l"/>
                  <a:tab pos="1493627" algn="l"/>
                  <a:tab pos="2240441" algn="l"/>
                  <a:tab pos="2987255" algn="l"/>
                </a:tabLst>
                <a:defRPr/>
              </a:pPr>
              <a:t>36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BF95C53A-D594-59AF-D40E-4388C83173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3FCAF05A-6340-BD82-2D79-43A1BB993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47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F306F2B8-6AC3-4526-B037-DF51F645F8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1DD427D9-7CA5-4DB6-A8CD-C01342569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C4F29312-0A83-41A8-9DCC-0ADEC30FBF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C3B5EA17-90CC-4415-AA0A-E2816DD1A088}" type="datetime1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29/01/2026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9C162D16-FBE9-4A59-B294-47BF9DA311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t>VASCO PEIXOTO DE FREITAS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B7D597DD-B9D7-4459-AD7C-E4A8600C8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E71C769D-6527-4460-AFA9-AF38A52E1A95}" type="slidenum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8F0D6-D43A-5F0F-5B53-757B68555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F9D5701D-3647-29FF-D4FF-A111B8FFE7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2733" indent="-222733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6467" indent="-294795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9179" indent="-235836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0851" indent="-235836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2522" indent="-235836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4195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5867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37538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9210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2733" marR="0" lvl="0" indent="-222733" algn="r" defTabSz="4634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746813" algn="l"/>
                <a:tab pos="1493627" algn="l"/>
                <a:tab pos="2240441" algn="l"/>
                <a:tab pos="2987255" algn="l"/>
              </a:tabLst>
              <a:defRPr/>
            </a:pPr>
            <a:fld id="{630F921A-0640-4F94-86FF-B48A2305F1EE}" type="slidenum">
              <a:rPr kumimoji="0" lang="pt-PT" altLang="pt-P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222733" marR="0" lvl="0" indent="-222733" algn="r" defTabSz="46348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Tx/>
                <a:buNone/>
                <a:tabLst>
                  <a:tab pos="746813" algn="l"/>
                  <a:tab pos="1493627" algn="l"/>
                  <a:tab pos="2240441" algn="l"/>
                  <a:tab pos="2987255" algn="l"/>
                </a:tabLst>
                <a:defRPr/>
              </a:pPr>
              <a:t>37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CFA4F6EE-F1A6-33AC-8E82-966DBA84A9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B51B1BB0-A1F1-47BC-B5C7-0AD6C34704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676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81DAC-5D3C-7790-89E7-FB994B47D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FCCBF68C-AE4C-7CEF-41D9-B8C237F360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2733" indent="-222733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6467" indent="-294795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9179" indent="-235836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0851" indent="-235836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2522" indent="-235836" defTabSz="463484">
              <a:spcBef>
                <a:spcPct val="30000"/>
              </a:spcBef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4195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5867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37538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9210" indent="-235836" defTabSz="463484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46813" algn="l"/>
                <a:tab pos="1493627" algn="l"/>
                <a:tab pos="2240441" algn="l"/>
                <a:tab pos="2987255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2733" marR="0" lvl="0" indent="-222733" algn="r" defTabSz="4634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746813" algn="l"/>
                <a:tab pos="1493627" algn="l"/>
                <a:tab pos="2240441" algn="l"/>
                <a:tab pos="2987255" algn="l"/>
              </a:tabLst>
              <a:defRPr/>
            </a:pPr>
            <a:fld id="{630F921A-0640-4F94-86FF-B48A2305F1EE}" type="slidenum">
              <a:rPr kumimoji="0" lang="pt-PT" altLang="pt-P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222733" marR="0" lvl="0" indent="-222733" algn="r" defTabSz="46348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Tx/>
                <a:buNone/>
                <a:tabLst>
                  <a:tab pos="746813" algn="l"/>
                  <a:tab pos="1493627" algn="l"/>
                  <a:tab pos="2240441" algn="l"/>
                  <a:tab pos="2987255" algn="l"/>
                </a:tabLst>
                <a:defRPr/>
              </a:pPr>
              <a:t>38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7BCD05C1-5041-5267-8D2D-C59A06F891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DED1D6CC-5824-F37C-E626-FAB1B357DD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28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7D704-ABB0-C74E-901D-55E7F22AE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34749413-C003-F4F8-D620-E995319D01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9084D66E-B9C5-5E6C-8A2D-5251280BA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60403578-3084-92D7-FA0E-73364B3B52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C3B5EA17-90CC-4415-AA0A-E2816DD1A088}" type="datetime1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29/01/2026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00ADD878-6F9A-FEA9-8EBD-DA87C2C52D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t>VASCO PEIXOTO DE FREITAS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2901FE4F-9A4D-D441-496C-E94777A4F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E71C769D-6527-4460-AFA9-AF38A52E1A95}" type="slidenum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9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879D5-0477-8E81-A7B4-C5E82B008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E407FAA2-0944-6149-3D9A-9DDC3ACF48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4842" indent="-214842" defTabSz="447062">
              <a:spcBef>
                <a:spcPct val="30000"/>
              </a:spcBef>
              <a:tabLst>
                <a:tab pos="720353" algn="l"/>
                <a:tab pos="1440706" algn="l"/>
                <a:tab pos="2161059" algn="l"/>
                <a:tab pos="2881412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9310" indent="-284350" defTabSz="447062">
              <a:spcBef>
                <a:spcPct val="30000"/>
              </a:spcBef>
              <a:tabLst>
                <a:tab pos="720353" algn="l"/>
                <a:tab pos="1440706" algn="l"/>
                <a:tab pos="2161059" algn="l"/>
                <a:tab pos="2881412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7399" indent="-227480" defTabSz="447062">
              <a:spcBef>
                <a:spcPct val="30000"/>
              </a:spcBef>
              <a:tabLst>
                <a:tab pos="720353" algn="l"/>
                <a:tab pos="1440706" algn="l"/>
                <a:tab pos="2161059" algn="l"/>
                <a:tab pos="2881412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2359" indent="-227480" defTabSz="447062">
              <a:spcBef>
                <a:spcPct val="30000"/>
              </a:spcBef>
              <a:tabLst>
                <a:tab pos="720353" algn="l"/>
                <a:tab pos="1440706" algn="l"/>
                <a:tab pos="2161059" algn="l"/>
                <a:tab pos="2881412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7319" indent="-227480" defTabSz="447062">
              <a:spcBef>
                <a:spcPct val="30000"/>
              </a:spcBef>
              <a:tabLst>
                <a:tab pos="720353" algn="l"/>
                <a:tab pos="1440706" algn="l"/>
                <a:tab pos="2161059" algn="l"/>
                <a:tab pos="2881412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2278" indent="-227480" defTabSz="447062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0353" algn="l"/>
                <a:tab pos="1440706" algn="l"/>
                <a:tab pos="2161059" algn="l"/>
                <a:tab pos="2881412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238" indent="-227480" defTabSz="447062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0353" algn="l"/>
                <a:tab pos="1440706" algn="l"/>
                <a:tab pos="2161059" algn="l"/>
                <a:tab pos="2881412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2198" indent="-227480" defTabSz="447062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0353" algn="l"/>
                <a:tab pos="1440706" algn="l"/>
                <a:tab pos="2161059" algn="l"/>
                <a:tab pos="2881412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7158" indent="-227480" defTabSz="447062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0353" algn="l"/>
                <a:tab pos="1440706" algn="l"/>
                <a:tab pos="2161059" algn="l"/>
                <a:tab pos="2881412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fld id="{630F921A-0640-4F94-86FF-B48A2305F1EE}" type="slidenum">
              <a:rPr lang="pt-PT" altLang="pt-P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defRPr/>
              </a:pPr>
              <a:t>40</a:t>
            </a:fld>
            <a:endParaRPr lang="pt-PT" altLang="pt-PT">
              <a:solidFill>
                <a:srgbClr val="000000"/>
              </a:solidFill>
            </a:endParaRPr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404896CB-C1D4-B319-186C-B99A92690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24FEFA0A-A3DF-40F9-2401-0DD3B8BA06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929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43196-AEE5-32D9-8DE9-2C8CE49CF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D0F930D7-CAFE-081B-513D-9A77149D8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AFFDBF3-A539-8E4E-B1E8-6B72CA97E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11BE74C-AB42-3489-9B84-26CE1D81D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6FB9-4DA3-4ECA-8901-BABB5D9F4B95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734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E6B7E-5D70-8A34-63D7-7050C4073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E2454FA9-7814-1AAC-43B7-38811C08F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E8079DDD-7FB1-EFE5-B322-1865BFEF1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7738DD9-CB65-067F-0FE7-EC1EC697B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6FB9-4DA3-4ECA-8901-BABB5D9F4B95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667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Marcador de Posição da Imagem do Diapositivo 1">
            <a:extLst>
              <a:ext uri="{FF2B5EF4-FFF2-40B4-BE49-F238E27FC236}">
                <a16:creationId xmlns:a16="http://schemas.microsoft.com/office/drawing/2014/main" id="{DE5A3BAF-45B8-4F68-B2C1-416D0BD34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Marcador de Posição de Notas 2">
            <a:extLst>
              <a:ext uri="{FF2B5EF4-FFF2-40B4-BE49-F238E27FC236}">
                <a16:creationId xmlns:a16="http://schemas.microsoft.com/office/drawing/2014/main" id="{85857654-79A9-498D-A5A6-377C015D6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652" name="Marcador de Posição do Número do Diapositivo 3">
            <a:extLst>
              <a:ext uri="{FF2B5EF4-FFF2-40B4-BE49-F238E27FC236}">
                <a16:creationId xmlns:a16="http://schemas.microsoft.com/office/drawing/2014/main" id="{A80DD3B2-A527-428C-8A2A-E386749E04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718774" indent="-276452">
              <a:defRPr sz="32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105805" indent="-221161">
              <a:defRPr sz="32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548127" indent="-221161">
              <a:defRPr sz="32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1990449" indent="-221161">
              <a:defRPr sz="32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445408" indent="-22116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2900368" indent="-22116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355328" indent="-22116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3810288" indent="-22116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09919" fontAlgn="base">
              <a:spcBef>
                <a:spcPct val="0"/>
              </a:spcBef>
              <a:spcAft>
                <a:spcPct val="0"/>
              </a:spcAft>
              <a:defRPr/>
            </a:pPr>
            <a:fld id="{BC82DA1C-EC28-40F0-BACC-3D343CB31A0B}" type="slidenum">
              <a:rPr lang="pt-PT" altLang="pt-PT" sz="1200" b="0">
                <a:solidFill>
                  <a:srgbClr val="000000"/>
                </a:solidFill>
                <a:latin typeface="Arial" panose="020B0604020202020204" pitchFamily="34" charset="0"/>
              </a:rPr>
              <a:pPr defTabSz="909919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t-PT" altLang="pt-PT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639E1-00A7-E67E-DB86-4B441CCE1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CCC41C03-B342-4BD0-51A7-613F8C4857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9633" indent="-298832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334" indent="-238731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1136" indent="-238731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61937" indent="-238731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42739" indent="-23873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23540" indent="-23873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4342" indent="-23873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85143" indent="-23873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3562BD-D2FC-4809-BFCF-F841656A8E64}" type="slidenum">
              <a:rPr lang="pt-PT" altLang="es-E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pt-PT" altLang="es-ES">
              <a:solidFill>
                <a:srgbClr val="000000"/>
              </a:solidFill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EB0A22DF-B0A2-9375-1224-EC460A3156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62538B54-B804-3F55-AAFF-9489F8A148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27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0852D-C96E-95A4-2770-E91E9331C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966835C6-993A-172C-BBFF-AB770B3E32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325" y="754063"/>
            <a:ext cx="6692900" cy="3765550"/>
          </a:xfrm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58DA3CD0-1755-50BB-0381-B2EA20206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27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3AAC2-4FF8-A37B-1DDE-A2E6654AB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67738118-A18A-3240-9BFA-B347F28A4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A7837580-5434-F0C8-8981-C90265318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09213C8D-C7B2-8163-77F6-B608E264A0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C3B5EA17-90CC-4415-AA0A-E2816DD1A088}" type="datetime1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29/01/2026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F3EC05FA-AFCF-76C6-CF38-4C745E81B2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t>VASCO PEIXOTO DE FREITAS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3865D1D0-033F-D634-01CF-D03CA8CE1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1pPr>
            <a:lvl2pPr marL="823039" indent="-315526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2pPr>
            <a:lvl3pPr marL="1267113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3pPr>
            <a:lvl4pPr marL="1772956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4pPr>
            <a:lvl5pPr marL="2282137" indent="-252088"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5pPr>
            <a:lvl6pPr marL="2762939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6pPr>
            <a:lvl7pPr marL="3243740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7pPr>
            <a:lvl8pPr marL="3724542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8pPr>
            <a:lvl9pPr marL="4205343" indent="-25208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66FFFF"/>
                </a:solidFill>
                <a:latin typeface="Trebuchet MS" panose="020B0603020202020204" pitchFamily="34" charset="0"/>
              </a:defRPr>
            </a:lvl9pPr>
          </a:lstStyle>
          <a:p>
            <a:pPr defTabSz="961603" fontAlgn="base">
              <a:spcBef>
                <a:spcPct val="0"/>
              </a:spcBef>
              <a:spcAft>
                <a:spcPct val="0"/>
              </a:spcAft>
              <a:defRPr/>
            </a:pPr>
            <a:fld id="{E71C769D-6527-4460-AFA9-AF38A52E1A95}" type="slidenum">
              <a:rPr lang="pt-PT" altLang="pt-PT" sz="1300" b="0">
                <a:solidFill>
                  <a:srgbClr val="000000"/>
                </a:solidFill>
                <a:latin typeface="Arial" panose="020B0604020202020204" pitchFamily="34" charset="0"/>
              </a:rPr>
              <a:pPr defTabSz="961603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t-PT" altLang="pt-PT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50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48E08-0E07-B874-A1B8-1C24E305D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6D4E0DC6-EC53-B91E-1178-7460F72A3D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48DF9772-8DE0-67A6-6E22-D1C1BC618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3199D85-D1F4-04CC-2326-8C1564090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6FB9-4DA3-4ECA-8901-BABB5D9F4B95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444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131840" y="1770742"/>
            <a:ext cx="8736310" cy="24855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1200" b="1" cap="all" baseline="0">
                <a:latin typeface="+mj-lt"/>
              </a:defRPr>
            </a:lvl1pPr>
            <a:lvl2pPr>
              <a:defRPr sz="1400" b="1">
                <a:latin typeface="+mj-lt"/>
              </a:defRPr>
            </a:lvl2pPr>
            <a:lvl3pPr>
              <a:defRPr sz="1400" b="1">
                <a:latin typeface="+mj-lt"/>
              </a:defRPr>
            </a:lvl3pPr>
            <a:lvl4pPr>
              <a:defRPr sz="1400" b="1">
                <a:latin typeface="+mj-lt"/>
              </a:defRPr>
            </a:lvl4pPr>
            <a:lvl5pPr>
              <a:defRPr sz="1400" b="1">
                <a:latin typeface="+mj-lt"/>
              </a:defRPr>
            </a:lvl5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31840" y="1268760"/>
            <a:ext cx="8755360" cy="4457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buNone/>
              <a:defRPr sz="17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9" name="Marcador de Posição de Conteúdo 2"/>
          <p:cNvSpPr>
            <a:spLocks noGrp="1"/>
          </p:cNvSpPr>
          <p:nvPr>
            <p:ph idx="1"/>
          </p:nvPr>
        </p:nvSpPr>
        <p:spPr>
          <a:xfrm>
            <a:off x="257453" y="2171700"/>
            <a:ext cx="11656380" cy="4476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dirty="0"/>
              <a:t>Clique para editar os estilos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110C4C-457F-45BE-850B-1937EF91D0B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0694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DBF6-7963-4AC7-BF22-E3FFB613453D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955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DBF6-7963-4AC7-BF22-E3FFB613453D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44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DBF6-7963-4AC7-BF22-E3FFB613453D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9937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dirty="0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dirty="0"/>
              <a:t>Clique para editar os estilos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423557" cy="365125"/>
          </a:xfrm>
        </p:spPr>
        <p:txBody>
          <a:bodyPr/>
          <a:lstStyle>
            <a:lvl1pPr>
              <a:defRPr sz="1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PT" dirty="0"/>
              <a:t>Carlos Loureiro – 2019/04/04</a:t>
            </a:r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  <p:pic>
        <p:nvPicPr>
          <p:cNvPr id="10" name="Imagem 9" descr="assinatura_de_email_cdn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077200" cy="1268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278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DBF6-7963-4AC7-BF22-E3FFB613453D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8461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DBF6-7963-4AC7-BF22-E3FFB613453D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2533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DBF6-7963-4AC7-BF22-E3FFB613453D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709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DBF6-7963-4AC7-BF22-E3FFB613453D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6520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DBF6-7963-4AC7-BF22-E3FFB613453D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318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DBF6-7963-4AC7-BF22-E3FFB613453D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834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131840" y="1770742"/>
            <a:ext cx="8736310" cy="24855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1200" b="1" cap="all" baseline="0">
                <a:latin typeface="+mj-lt"/>
              </a:defRPr>
            </a:lvl1pPr>
            <a:lvl2pPr>
              <a:defRPr sz="1400" b="1">
                <a:latin typeface="+mj-lt"/>
              </a:defRPr>
            </a:lvl2pPr>
            <a:lvl3pPr>
              <a:defRPr sz="1400" b="1">
                <a:latin typeface="+mj-lt"/>
              </a:defRPr>
            </a:lvl3pPr>
            <a:lvl4pPr>
              <a:defRPr sz="1400" b="1">
                <a:latin typeface="+mj-lt"/>
              </a:defRPr>
            </a:lvl4pPr>
            <a:lvl5pPr>
              <a:defRPr sz="1400" b="1">
                <a:latin typeface="+mj-lt"/>
              </a:defRPr>
            </a:lvl5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31840" y="1268760"/>
            <a:ext cx="8755360" cy="4457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buNone/>
              <a:defRPr sz="17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9" name="Marcador de Posição de Conteúdo 2"/>
          <p:cNvSpPr>
            <a:spLocks noGrp="1"/>
          </p:cNvSpPr>
          <p:nvPr>
            <p:ph idx="1"/>
          </p:nvPr>
        </p:nvSpPr>
        <p:spPr>
          <a:xfrm>
            <a:off x="257453" y="2171700"/>
            <a:ext cx="11656380" cy="4476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dirty="0"/>
              <a:t>Clique para editar os estilos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PT" dirty="0"/>
              <a:t>Clique para editar o </a:t>
            </a:r>
            <a:r>
              <a:rPr lang="pt-PT" dirty="0" err="1"/>
              <a:t>esti</a:t>
            </a:r>
            <a:endParaRPr lang="pt-PT" dirty="0"/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110C4C-457F-45BE-850B-1937EF91D0B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6322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131840" y="1770742"/>
            <a:ext cx="8736310" cy="24855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1200" b="1" cap="all" baseline="0">
                <a:latin typeface="+mj-lt"/>
              </a:defRPr>
            </a:lvl1pPr>
            <a:lvl2pPr>
              <a:defRPr sz="1400" b="1">
                <a:latin typeface="+mj-lt"/>
              </a:defRPr>
            </a:lvl2pPr>
            <a:lvl3pPr>
              <a:defRPr sz="1400" b="1">
                <a:latin typeface="+mj-lt"/>
              </a:defRPr>
            </a:lvl3pPr>
            <a:lvl4pPr>
              <a:defRPr sz="1400" b="1">
                <a:latin typeface="+mj-lt"/>
              </a:defRPr>
            </a:lvl4pPr>
            <a:lvl5pPr>
              <a:defRPr sz="1400" b="1">
                <a:latin typeface="+mj-lt"/>
              </a:defRPr>
            </a:lvl5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31840" y="1268760"/>
            <a:ext cx="8755360" cy="4457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r">
              <a:buNone/>
              <a:defRPr sz="1700" b="1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2" name="Marcador de Posição de Conteúdo 2"/>
          <p:cNvSpPr>
            <a:spLocks noGrp="1"/>
          </p:cNvSpPr>
          <p:nvPr>
            <p:ph idx="1"/>
          </p:nvPr>
        </p:nvSpPr>
        <p:spPr>
          <a:xfrm>
            <a:off x="257453" y="2171700"/>
            <a:ext cx="11656380" cy="4476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dirty="0"/>
              <a:t>Clique para editar os estilos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110C4C-457F-45BE-850B-1937EF91D0B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2171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80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488017" y="1952626"/>
            <a:ext cx="10464800" cy="1470025"/>
          </a:xfrm>
          <a:effectLst>
            <a:outerShdw dist="53882" dir="2700000" algn="ctr" rotWithShape="0">
              <a:srgbClr val="000055"/>
            </a:outerShdw>
          </a:effectLst>
        </p:spPr>
        <p:txBody>
          <a:bodyPr/>
          <a:lstStyle>
            <a:lvl1pPr algn="ctr">
              <a:defRPr sz="3600" smtClean="0"/>
            </a:lvl1pPr>
          </a:lstStyle>
          <a:p>
            <a:pPr lvl="0"/>
            <a:r>
              <a:rPr lang="pt-PT" noProof="0"/>
              <a:t>CLIQUE PARA EDITAR O ESTILO DO TÍTULO</a:t>
            </a:r>
          </a:p>
        </p:txBody>
      </p:sp>
      <p:sp>
        <p:nvSpPr>
          <p:cNvPr id="630802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1488017" y="3860801"/>
            <a:ext cx="10464800" cy="1152525"/>
          </a:xfrm>
          <a:effectLst>
            <a:outerShdw dist="35921" dir="2700000" algn="ctr" rotWithShape="0">
              <a:srgbClr val="000055">
                <a:alpha val="50000"/>
              </a:srgbClr>
            </a:outerShdw>
          </a:effectLst>
        </p:spPr>
        <p:txBody>
          <a:bodyPr lIns="0" tIns="0" rIns="0" bIns="0"/>
          <a:lstStyle>
            <a:lvl1pPr marL="0" indent="0" algn="ctr">
              <a:buFont typeface="Wingdings 3" pitchFamily="18" charset="2"/>
              <a:buNone/>
              <a:defRPr smtClean="0"/>
            </a:lvl1pPr>
          </a:lstStyle>
          <a:p>
            <a:pPr lvl="0"/>
            <a:r>
              <a:rPr lang="pt-PT" noProof="0"/>
              <a:t>Faça clique para editar o estilo do subtítulo do modelo global</a:t>
            </a:r>
          </a:p>
        </p:txBody>
      </p:sp>
      <p:sp>
        <p:nvSpPr>
          <p:cNvPr id="5" name="Rectangle 137">
            <a:extLst>
              <a:ext uri="{FF2B5EF4-FFF2-40B4-BE49-F238E27FC236}">
                <a16:creationId xmlns:a16="http://schemas.microsoft.com/office/drawing/2014/main" id="{B9CCBFC4-08A4-DBE5-AFCA-EBD9FF1B67E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3685" y="6518276"/>
            <a:ext cx="3888316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28942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8017" y="152401"/>
            <a:ext cx="10464800" cy="7921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488017" y="1484314"/>
            <a:ext cx="10464800" cy="4968875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134">
            <a:extLst>
              <a:ext uri="{FF2B5EF4-FFF2-40B4-BE49-F238E27FC236}">
                <a16:creationId xmlns:a16="http://schemas.microsoft.com/office/drawing/2014/main" id="{A712A435-5E0A-F0DA-02EB-121183A303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488018" y="6518276"/>
            <a:ext cx="6345767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Cláudia Ferreira</a:t>
            </a:r>
          </a:p>
        </p:txBody>
      </p:sp>
      <p:sp>
        <p:nvSpPr>
          <p:cNvPr id="5" name="Rectangle 137">
            <a:extLst>
              <a:ext uri="{FF2B5EF4-FFF2-40B4-BE49-F238E27FC236}">
                <a16:creationId xmlns:a16="http://schemas.microsoft.com/office/drawing/2014/main" id="{7C210FBE-04E2-576C-E36C-69063B3B42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03685" y="6518276"/>
            <a:ext cx="3888316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altLang="pt-PT"/>
              <a:t>Tese de Doutoramento - </a:t>
            </a:r>
            <a:fld id="{EC9EEBF6-E9AD-434A-88D9-234F3E25AF3B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16095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4">
            <a:extLst>
              <a:ext uri="{FF2B5EF4-FFF2-40B4-BE49-F238E27FC236}">
                <a16:creationId xmlns:a16="http://schemas.microsoft.com/office/drawing/2014/main" id="{3B05FA9E-54E9-C208-7A57-951A0C5B29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488018" y="6518276"/>
            <a:ext cx="6345767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Cláudia Ferreira</a:t>
            </a:r>
          </a:p>
        </p:txBody>
      </p:sp>
      <p:sp>
        <p:nvSpPr>
          <p:cNvPr id="3" name="Rectangle 137">
            <a:extLst>
              <a:ext uri="{FF2B5EF4-FFF2-40B4-BE49-F238E27FC236}">
                <a16:creationId xmlns:a16="http://schemas.microsoft.com/office/drawing/2014/main" id="{C39E87DB-3BB0-FACE-7646-6342B89296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03685" y="6518276"/>
            <a:ext cx="3888316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altLang="pt-PT"/>
              <a:t>Tese de Doutoramento - </a:t>
            </a:r>
            <a:fld id="{D637ACCE-842E-49AF-B7BF-ABA8F2E10140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08825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8017" y="115888"/>
            <a:ext cx="10464800" cy="792162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1488017" y="1484314"/>
            <a:ext cx="5130800" cy="4968875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822017" y="1484314"/>
            <a:ext cx="5130800" cy="4968875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134"/>
          <p:cNvSpPr>
            <a:spLocks noGrp="1" noChangeArrowheads="1"/>
          </p:cNvSpPr>
          <p:nvPr>
            <p:ph type="ftr" sz="quarter" idx="10"/>
          </p:nvPr>
        </p:nvSpPr>
        <p:spPr>
          <a:xfrm>
            <a:off x="1488018" y="6518276"/>
            <a:ext cx="6345767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dirty="0"/>
              <a:t>asco Peixoto de Freitas</a:t>
            </a:r>
          </a:p>
        </p:txBody>
      </p:sp>
      <p:sp>
        <p:nvSpPr>
          <p:cNvPr id="6" name="Rectangle 13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03685" y="6518276"/>
            <a:ext cx="3888316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altLang="pt-PT"/>
              <a:t>2015 :: </a:t>
            </a:r>
            <a:fld id="{C24073EF-C74A-4C4E-B698-E7F1E3693BFA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72600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8017" y="152401"/>
            <a:ext cx="10464800" cy="7921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Rectangle 134">
            <a:extLst>
              <a:ext uri="{FF2B5EF4-FFF2-40B4-BE49-F238E27FC236}">
                <a16:creationId xmlns:a16="http://schemas.microsoft.com/office/drawing/2014/main" id="{EB04B449-8497-80BF-27B1-5D32E24F120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488018" y="6518276"/>
            <a:ext cx="6345767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Cláudia Ferreira</a:t>
            </a:r>
          </a:p>
        </p:txBody>
      </p:sp>
      <p:sp>
        <p:nvSpPr>
          <p:cNvPr id="4" name="Rectangle 137">
            <a:extLst>
              <a:ext uri="{FF2B5EF4-FFF2-40B4-BE49-F238E27FC236}">
                <a16:creationId xmlns:a16="http://schemas.microsoft.com/office/drawing/2014/main" id="{57B8B8C6-B1A4-8FB9-E62B-89949D4659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03685" y="6518276"/>
            <a:ext cx="3888316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 altLang="pt-PT"/>
              <a:t>Tese de Doutoramento - </a:t>
            </a:r>
            <a:fld id="{0E1A60AA-2128-4CF4-AF8C-DE5239EB7501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61546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DBF6-7963-4AC7-BF22-E3FFB613453D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5894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75270525">
            <a:extLst>
              <a:ext uri="{FF2B5EF4-FFF2-40B4-BE49-F238E27FC236}">
                <a16:creationId xmlns:a16="http://schemas.microsoft.com/office/drawing/2014/main" id="{A43547CA-3102-2713-23B1-D391C083B5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2" r="51762" b="-1"/>
          <a:stretch>
            <a:fillRect/>
          </a:stretch>
        </p:blipFill>
        <p:spPr bwMode="auto">
          <a:xfrm>
            <a:off x="410610" y="357809"/>
            <a:ext cx="1865451" cy="70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12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66" r:id="rId4"/>
    <p:sldLayoutId id="2147483667" r:id="rId5"/>
    <p:sldLayoutId id="2147483669" r:id="rId6"/>
    <p:sldLayoutId id="2147483670" r:id="rId7"/>
    <p:sldLayoutId id="214748367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2DBF6-7963-4AC7-BF22-E3FFB613453D}" type="datetimeFigureOut">
              <a:rPr lang="pt-PT" smtClean="0"/>
              <a:t>29/01/2026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77328-2792-4D8C-9531-9B0CF0CD8DE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107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17_352F798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1A_D9A07E8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igoe.ordemdosengenheiros.pt/B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944836" y="2084864"/>
            <a:ext cx="2993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600" b="1" dirty="0">
                <a:solidFill>
                  <a:schemeClr val="bg1"/>
                </a:solidFill>
              </a:rPr>
              <a:t>(Exemplo de imagem </a:t>
            </a:r>
          </a:p>
          <a:p>
            <a:pPr algn="r"/>
            <a:r>
              <a:rPr lang="pt-PT" sz="3600" b="1" dirty="0">
                <a:solidFill>
                  <a:schemeClr val="bg1"/>
                </a:solidFill>
              </a:rPr>
              <a:t>a adequar a cada evento)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7CFAC74-5155-C1C4-1A26-B7C2F50BB487}"/>
              </a:ext>
            </a:extLst>
          </p:cNvPr>
          <p:cNvSpPr txBox="1"/>
          <p:nvPr/>
        </p:nvSpPr>
        <p:spPr>
          <a:xfrm>
            <a:off x="8404228" y="4636760"/>
            <a:ext cx="37157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/>
            <a:endParaRPr lang="en-US" altLang="pt-PT" sz="4000" dirty="0">
              <a:solidFill>
                <a:schemeClr val="bg1"/>
              </a:solidFill>
            </a:endParaRPr>
          </a:p>
          <a:p>
            <a:pPr algn="r" eaLnBrk="1" hangingPunct="1"/>
            <a:r>
              <a:rPr lang="en-US" altLang="pt-PT" sz="2400" dirty="0">
                <a:solidFill>
                  <a:schemeClr val="bg1"/>
                </a:solidFill>
              </a:rPr>
              <a:t>Lisboa</a:t>
            </a:r>
          </a:p>
          <a:p>
            <a:pPr algn="r" eaLnBrk="1" hangingPunct="1"/>
            <a:r>
              <a:rPr lang="en-US" altLang="pt-PT" sz="2400" dirty="0">
                <a:solidFill>
                  <a:schemeClr val="bg1"/>
                </a:solidFill>
              </a:rPr>
              <a:t>29.maio.2025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EE8178E-CBF1-9AF1-9723-21661B9808EC}"/>
              </a:ext>
            </a:extLst>
          </p:cNvPr>
          <p:cNvSpPr txBox="1">
            <a:spLocks/>
          </p:cNvSpPr>
          <p:nvPr/>
        </p:nvSpPr>
        <p:spPr>
          <a:xfrm>
            <a:off x="1993900" y="6083310"/>
            <a:ext cx="10025535" cy="734747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800" b="1" cap="all" dirty="0">
                <a:latin typeface="Montserrat" panose="00000500000000000000" pitchFamily="2" charset="0"/>
                <a:ea typeface="Meiryo" panose="020B0604030504040204" pitchFamily="34" charset="-128"/>
              </a:rPr>
              <a:t> </a:t>
            </a:r>
            <a:r>
              <a:rPr lang="pt-PT" altLang="pt-PT" sz="1800" b="1" cap="all" dirty="0">
                <a:solidFill>
                  <a:srgbClr val="990000"/>
                </a:solidFill>
                <a:latin typeface="Montserrat" panose="00000500000000000000" pitchFamily="2" charset="0"/>
                <a:ea typeface="Meiryo" panose="020B0604030504040204" pitchFamily="34" charset="-128"/>
              </a:rPr>
              <a:t>Vasco Peixoto de Freitas     •    Sofia Barbosa	 •    Inês Flores-Colen</a:t>
            </a:r>
          </a:p>
        </p:txBody>
      </p:sp>
      <p:pic>
        <p:nvPicPr>
          <p:cNvPr id="9" name="Imagem 8" descr="Uma imagem com edifício, céu, arquitetura, ar livre&#10;&#10;Os conteúdos gerados por IA poderão estar incorretos.">
            <a:extLst>
              <a:ext uri="{FF2B5EF4-FFF2-40B4-BE49-F238E27FC236}">
                <a16:creationId xmlns:a16="http://schemas.microsoft.com/office/drawing/2014/main" id="{3B147200-BD0D-BDE8-2584-C448842BD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035" r="-316" b="29678"/>
          <a:stretch/>
        </p:blipFill>
        <p:spPr bwMode="auto">
          <a:xfrm>
            <a:off x="-15317" y="1754473"/>
            <a:ext cx="12308917" cy="42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C810791-D455-8B1A-5D44-8BB7D8233144}"/>
              </a:ext>
            </a:extLst>
          </p:cNvPr>
          <p:cNvSpPr txBox="1">
            <a:spLocks/>
          </p:cNvSpPr>
          <p:nvPr/>
        </p:nvSpPr>
        <p:spPr>
          <a:xfrm>
            <a:off x="127000" y="1184921"/>
            <a:ext cx="11938000" cy="73474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6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Meiryo" panose="020B0604030504040204" pitchFamily="34" charset="-128"/>
              </a:rPr>
              <a:t> </a:t>
            </a:r>
            <a:r>
              <a:rPr lang="pt-PT" altLang="pt-PT" sz="2600" b="1" cap="all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Meiryo" panose="020B0604030504040204" pitchFamily="34" charset="-128"/>
              </a:rPr>
              <a:t>Especialização em Reabilitação e Património Construído</a:t>
            </a:r>
            <a:endParaRPr lang="pt-PT" sz="2600" b="1" cap="all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Meiryo" panose="020B0604030504040204" pitchFamily="34" charset="-128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648219-11C6-EECB-108F-4870C1FD772F}"/>
              </a:ext>
            </a:extLst>
          </p:cNvPr>
          <p:cNvSpPr txBox="1"/>
          <p:nvPr/>
        </p:nvSpPr>
        <p:spPr>
          <a:xfrm>
            <a:off x="-1" y="5590598"/>
            <a:ext cx="2286001" cy="707886"/>
          </a:xfrm>
          <a:prstGeom prst="rect">
            <a:avLst/>
          </a:prstGeom>
          <a:solidFill>
            <a:srgbClr val="BDA372"/>
          </a:solidFill>
        </p:spPr>
        <p:txBody>
          <a:bodyPr wrap="square" rtlCol="0">
            <a:spAutoFit/>
          </a:bodyPr>
          <a:lstStyle/>
          <a:p>
            <a:r>
              <a:rPr lang="pt-PT" sz="2200" cap="all" dirty="0" err="1">
                <a:solidFill>
                  <a:schemeClr val="bg1"/>
                </a:solidFill>
                <a:latin typeface="Montserrat" panose="00000500000000000000" pitchFamily="2" charset="0"/>
              </a:rPr>
              <a:t>oeRN</a:t>
            </a:r>
            <a:endParaRPr lang="pt-PT" sz="2200" cap="al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pt-PT" cap="all">
                <a:solidFill>
                  <a:schemeClr val="bg1"/>
                </a:solidFill>
                <a:latin typeface="Montserrat" panose="00000500000000000000" pitchFamily="2" charset="0"/>
              </a:rPr>
              <a:t>29 janeiro </a:t>
            </a:r>
            <a:r>
              <a:rPr lang="pt-PT" cap="all" dirty="0">
                <a:solidFill>
                  <a:schemeClr val="bg1"/>
                </a:solidFill>
                <a:latin typeface="Montserrat" panose="00000500000000000000" pitchFamily="2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24948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02AC432-7678-8681-7CA3-BAD6288F9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ítulo 3">
            <a:extLst>
              <a:ext uri="{FF2B5EF4-FFF2-40B4-BE49-F238E27FC236}">
                <a16:creationId xmlns:a16="http://schemas.microsoft.com/office/drawing/2014/main" id="{3C970991-FB51-04A8-5EF8-2BF106678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7819" y="5703889"/>
            <a:ext cx="10464800" cy="792162"/>
          </a:xfrm>
        </p:spPr>
        <p:txBody>
          <a:bodyPr/>
          <a:lstStyle/>
          <a:p>
            <a:r>
              <a:rPr lang="pt-PT" altLang="pt-PT" dirty="0">
                <a:solidFill>
                  <a:srgbClr val="990000"/>
                </a:solidFill>
              </a:rPr>
              <a:t>TRIBUNAIS</a:t>
            </a:r>
          </a:p>
        </p:txBody>
      </p:sp>
      <p:pic>
        <p:nvPicPr>
          <p:cNvPr id="97284" name="Imagem 2">
            <a:extLst>
              <a:ext uri="{FF2B5EF4-FFF2-40B4-BE49-F238E27FC236}">
                <a16:creationId xmlns:a16="http://schemas.microsoft.com/office/drawing/2014/main" id="{937C780E-DA7D-BF98-F603-44E702FBD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>
            <a:fillRect/>
          </a:stretch>
        </p:blipFill>
        <p:spPr bwMode="auto">
          <a:xfrm>
            <a:off x="2630489" y="870012"/>
            <a:ext cx="8910482" cy="56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A794D841-0052-6B27-2FEE-785B5599A16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10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1D006-C335-DED0-9425-87BD45FF0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 descr="C:\Documents and Settings\Administrator\My Documents\LFC\CMP - Escolas_EGP\Diversos\Fotos Live Maps\Paranhos.PNG">
            <a:extLst>
              <a:ext uri="{FF2B5EF4-FFF2-40B4-BE49-F238E27FC236}">
                <a16:creationId xmlns:a16="http://schemas.microsoft.com/office/drawing/2014/main" id="{DA968309-2BC5-C2B6-4F1E-4AD0D39CBA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28" y="719091"/>
            <a:ext cx="4559407" cy="30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4" descr="C:\Documents and Settings\Administrator\My Documents\LFC\CMP - Escolas_EGP\Diversos\Fotos Live Maps\Viso.PNG">
            <a:extLst>
              <a:ext uri="{FF2B5EF4-FFF2-40B4-BE49-F238E27FC236}">
                <a16:creationId xmlns:a16="http://schemas.microsoft.com/office/drawing/2014/main" id="{43FAD2D0-D337-5923-B79E-DAD7C95609D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90" y="3862388"/>
            <a:ext cx="4145872" cy="273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5" descr="C:\Documents and Settings\Administrator\My Documents\LFC\CMP - Escolas_EGP\Diversos\Fotos Live Maps\Gomes_Teixeira.PNG">
            <a:extLst>
              <a:ext uri="{FF2B5EF4-FFF2-40B4-BE49-F238E27FC236}">
                <a16:creationId xmlns:a16="http://schemas.microsoft.com/office/drawing/2014/main" id="{548BD45B-821C-EE6A-DBBE-A18D5B9759E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28" y="3862387"/>
            <a:ext cx="4559406" cy="273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2" descr="C:\Documents and Settings\Administrator\My Documents\LFC\CMP - Escolas_EGP\Diversos\Fotos Live Maps\Areosa.PNG">
            <a:extLst>
              <a:ext uri="{FF2B5EF4-FFF2-40B4-BE49-F238E27FC236}">
                <a16:creationId xmlns:a16="http://schemas.microsoft.com/office/drawing/2014/main" id="{FC210027-8282-264B-578F-21620421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90" y="719091"/>
            <a:ext cx="4145872" cy="30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ítulo 7">
            <a:extLst>
              <a:ext uri="{FF2B5EF4-FFF2-40B4-BE49-F238E27FC236}">
                <a16:creationId xmlns:a16="http://schemas.microsoft.com/office/drawing/2014/main" id="{1692296A-EB7C-12F3-2D2A-E9077C847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388" y="5724048"/>
            <a:ext cx="10464800" cy="792162"/>
          </a:xfrm>
        </p:spPr>
        <p:txBody>
          <a:bodyPr/>
          <a:lstStyle/>
          <a:p>
            <a:r>
              <a:rPr lang="pt-PT" altLang="pt-PT" dirty="0">
                <a:solidFill>
                  <a:srgbClr val="990000"/>
                </a:solidFill>
              </a:rPr>
              <a:t>ESCOLAS</a:t>
            </a:r>
          </a:p>
        </p:txBody>
      </p:sp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B57519D7-65BD-7AD6-4F37-34625A7E09F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11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751CD-9685-4AD7-A0A7-14EFF6AC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06" y="913156"/>
            <a:ext cx="11671915" cy="1325563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990000"/>
                </a:solidFill>
              </a:rPr>
              <a:t>Edifícios clássicos por época de construção, Censos 2011-2021</a:t>
            </a:r>
            <a:endParaRPr lang="pt-PT" sz="3600" dirty="0">
              <a:solidFill>
                <a:srgbClr val="990000"/>
              </a:solidFill>
            </a:endParaRP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710033F7-7C19-439F-847F-DE6163B74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703" y="1897626"/>
            <a:ext cx="9893532" cy="48451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F60DC6-6D3F-40A3-AE2B-374E72505CE0}"/>
              </a:ext>
            </a:extLst>
          </p:cNvPr>
          <p:cNvSpPr txBox="1"/>
          <p:nvPr/>
        </p:nvSpPr>
        <p:spPr>
          <a:xfrm>
            <a:off x="5637320" y="297401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Posição do Rodapé 6">
            <a:extLst>
              <a:ext uri="{FF2B5EF4-FFF2-40B4-BE49-F238E27FC236}">
                <a16:creationId xmlns:a16="http://schemas.microsoft.com/office/drawing/2014/main" id="{822F087F-8C4A-4BC3-A136-5370D3B90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3684" y="6622384"/>
            <a:ext cx="3888316" cy="3397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Vasco Peixoto de Freitas, Paulo Almeida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170DE1BE-EC36-E7EC-D641-ED127681A23E}"/>
                  </a:ext>
                </a:extLst>
              </p14:cNvPr>
              <p14:cNvContentPartPr/>
              <p14:nvPr/>
            </p14:nvContentPartPr>
            <p14:xfrm>
              <a:off x="6390852" y="1790058"/>
              <a:ext cx="1529770" cy="5051644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170DE1BE-EC36-E7EC-D641-ED127681A2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6847" y="1682055"/>
                <a:ext cx="1637419" cy="526728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Marcador de Posição do Número do Diapositivo 4">
            <a:extLst>
              <a:ext uri="{FF2B5EF4-FFF2-40B4-BE49-F238E27FC236}">
                <a16:creationId xmlns:a16="http://schemas.microsoft.com/office/drawing/2014/main" id="{9D3A9451-191E-F7BD-90E3-F1A647E34E49}"/>
              </a:ext>
            </a:extLst>
          </p:cNvPr>
          <p:cNvSpPr txBox="1">
            <a:spLocks/>
          </p:cNvSpPr>
          <p:nvPr/>
        </p:nvSpPr>
        <p:spPr>
          <a:xfrm>
            <a:off x="8639821" y="63357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12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366C2E1-FB3B-F323-9259-ABE67ADE1BDE}"/>
              </a:ext>
            </a:extLst>
          </p:cNvPr>
          <p:cNvGrpSpPr/>
          <p:nvPr/>
        </p:nvGrpSpPr>
        <p:grpSpPr>
          <a:xfrm>
            <a:off x="12855688" y="318630"/>
            <a:ext cx="9427497" cy="4616933"/>
            <a:chOff x="7235284" y="1226545"/>
            <a:chExt cx="9427497" cy="4616933"/>
          </a:xfrm>
        </p:grpSpPr>
        <p:pic>
          <p:nvPicPr>
            <p:cNvPr id="9" name="Marcador de Posição de Conteúdo 3">
              <a:extLst>
                <a:ext uri="{FF2B5EF4-FFF2-40B4-BE49-F238E27FC236}">
                  <a16:creationId xmlns:a16="http://schemas.microsoft.com/office/drawing/2014/main" id="{D19EA09C-A259-72EA-C80A-20EAAC9C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35284" y="1226545"/>
              <a:ext cx="9427497" cy="4616933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E27093B6-CF2B-1B91-9DFD-B521EB96059C}"/>
                </a:ext>
              </a:extLst>
            </p:cNvPr>
            <p:cNvSpPr/>
            <p:nvPr/>
          </p:nvSpPr>
          <p:spPr>
            <a:xfrm>
              <a:off x="12545934" y="1482097"/>
              <a:ext cx="1473200" cy="4361381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8061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1C478-26A7-F745-BC87-3A282630F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9F4FDFD1-0F32-E7C1-93B0-193D033A128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13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A813032-A24E-A9A0-D4F0-0C765911B4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06806" y="1107795"/>
            <a:ext cx="10464800" cy="4968875"/>
          </a:xfrm>
        </p:spPr>
        <p:txBody>
          <a:bodyPr/>
          <a:lstStyle/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1- Reabilitação um desafio societal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4800" b="1" dirty="0">
                <a:solidFill>
                  <a:srgbClr val="990000"/>
                </a:solidFill>
              </a:rPr>
              <a:t>2- Património Cultural Edificado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3- Importância da especialização da OE em </a:t>
            </a:r>
            <a:r>
              <a:rPr lang="pt-PT" altLang="pt-PT" sz="2000" b="1" dirty="0" err="1">
                <a:solidFill>
                  <a:srgbClr val="990000"/>
                </a:solidFill>
              </a:rPr>
              <a:t>RePC</a:t>
            </a:r>
            <a:endParaRPr lang="pt-PT" altLang="pt-PT" sz="20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4- Especialização em </a:t>
            </a:r>
            <a:r>
              <a:rPr lang="pt-PT" altLang="pt-PT" sz="2000" b="1" dirty="0" err="1">
                <a:solidFill>
                  <a:srgbClr val="990000"/>
                </a:solidFill>
              </a:rPr>
              <a:t>RePC</a:t>
            </a:r>
            <a:r>
              <a:rPr lang="pt-PT" altLang="pt-PT" sz="2000" b="1" dirty="0">
                <a:solidFill>
                  <a:srgbClr val="990000"/>
                </a:solidFill>
              </a:rPr>
              <a:t> e Atos de Engenharia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5- Candidatura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6 - Critérios de admissão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7- Caminho a percorrer</a:t>
            </a:r>
          </a:p>
        </p:txBody>
      </p:sp>
    </p:spTree>
    <p:extLst>
      <p:ext uri="{BB962C8B-B14F-4D97-AF65-F5344CB8AC3E}">
        <p14:creationId xmlns:p14="http://schemas.microsoft.com/office/powerpoint/2010/main" val="2307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ítulo 1"/>
          <p:cNvSpPr>
            <a:spLocks noGrp="1"/>
          </p:cNvSpPr>
          <p:nvPr>
            <p:ph type="title"/>
          </p:nvPr>
        </p:nvSpPr>
        <p:spPr>
          <a:xfrm>
            <a:off x="720327" y="1723724"/>
            <a:ext cx="7848600" cy="792162"/>
          </a:xfrm>
        </p:spPr>
        <p:txBody>
          <a:bodyPr/>
          <a:lstStyle/>
          <a:p>
            <a:r>
              <a:rPr lang="pt-PT" altLang="pt-PT" sz="2800" dirty="0">
                <a:solidFill>
                  <a:srgbClr val="952B28"/>
                </a:solidFill>
              </a:rPr>
              <a:t>PATRIMÓNIO </a:t>
            </a:r>
            <a:br>
              <a:rPr lang="pt-PT" altLang="pt-PT" sz="2800" dirty="0">
                <a:solidFill>
                  <a:srgbClr val="952B28"/>
                </a:solidFill>
              </a:rPr>
            </a:br>
            <a:r>
              <a:rPr lang="pt-PT" altLang="pt-PT" sz="2800" dirty="0">
                <a:solidFill>
                  <a:srgbClr val="952B28"/>
                </a:solidFill>
              </a:rPr>
              <a:t>PORTUGAL TEM UM PATRIMÓNIO EXTRAORDINÁRIO</a:t>
            </a:r>
          </a:p>
        </p:txBody>
      </p:sp>
      <p:pic>
        <p:nvPicPr>
          <p:cNvPr id="66565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2" t="26856" r="45225" b="16210"/>
          <a:stretch/>
        </p:blipFill>
        <p:spPr bwMode="auto">
          <a:xfrm>
            <a:off x="8352294" y="1"/>
            <a:ext cx="3819309" cy="617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8655" y="4829401"/>
            <a:ext cx="69072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-Medium"/>
              </a:rPr>
              <a:t>PORTUGAL TEM MAIS DE</a:t>
            </a:r>
          </a:p>
          <a:p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-Bold"/>
              </a:rPr>
              <a:t>4 500 IMÓVEIS CLASSIFICADOS</a:t>
            </a:r>
          </a:p>
          <a:p>
            <a:r>
              <a:rPr lang="pt-PT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-Bold"/>
              </a:rPr>
              <a:t>COMO PATRIMÓNIO CULTURAL</a:t>
            </a:r>
            <a:r>
              <a:rPr lang="pt-PT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-Medium"/>
              </a:rPr>
              <a:t>.</a:t>
            </a:r>
          </a:p>
          <a:p>
            <a:endParaRPr lang="pt-PT" dirty="0">
              <a:solidFill>
                <a:schemeClr val="tx1">
                  <a:lumMod val="75000"/>
                  <a:lumOff val="25000"/>
                </a:schemeClr>
              </a:solidFill>
              <a:latin typeface="Montserrat-Medium"/>
            </a:endParaRPr>
          </a:p>
          <a:p>
            <a:pPr marL="342900" indent="-342900">
              <a:buAutoNum type="arabicPeriod"/>
            </a:pPr>
            <a:endParaRPr lang="pt-PT" dirty="0">
              <a:solidFill>
                <a:srgbClr val="C00000"/>
              </a:solidFill>
            </a:endParaRPr>
          </a:p>
        </p:txBody>
      </p:sp>
      <p:pic>
        <p:nvPicPr>
          <p:cNvPr id="3" name="Picture 2" descr="Modern Map - Acores &amp; Madeira Island EN">
            <a:extLst>
              <a:ext uri="{FF2B5EF4-FFF2-40B4-BE49-F238E27FC236}">
                <a16:creationId xmlns:a16="http://schemas.microsoft.com/office/drawing/2014/main" id="{C8B5178C-AFF3-FEC0-E0AF-E7D83DC13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4889" r="8493" b="7838"/>
          <a:stretch/>
        </p:blipFill>
        <p:spPr bwMode="auto">
          <a:xfrm>
            <a:off x="7408147" y="5568065"/>
            <a:ext cx="1463040" cy="10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6">
            <a:extLst>
              <a:ext uri="{FF2B5EF4-FFF2-40B4-BE49-F238E27FC236}">
                <a16:creationId xmlns:a16="http://schemas.microsoft.com/office/drawing/2014/main" id="{1A44C8CB-CD28-2850-237E-4FF91047D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9" t="59901" r="59540" b="39071"/>
          <a:stretch/>
        </p:blipFill>
        <p:spPr bwMode="auto">
          <a:xfrm>
            <a:off x="7875649" y="6307435"/>
            <a:ext cx="130609" cy="11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6">
            <a:extLst>
              <a:ext uri="{FF2B5EF4-FFF2-40B4-BE49-F238E27FC236}">
                <a16:creationId xmlns:a16="http://schemas.microsoft.com/office/drawing/2014/main" id="{10AB4519-AF41-4690-8280-4EEB95B0C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9" t="59901" r="59540" b="39071"/>
          <a:stretch/>
        </p:blipFill>
        <p:spPr bwMode="auto">
          <a:xfrm>
            <a:off x="8139667" y="5915515"/>
            <a:ext cx="130609" cy="11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4">
            <a:extLst>
              <a:ext uri="{FF2B5EF4-FFF2-40B4-BE49-F238E27FC236}">
                <a16:creationId xmlns:a16="http://schemas.microsoft.com/office/drawing/2014/main" id="{15A8DC6F-A706-96DC-4586-C3189E7236B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14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A99D255-D137-4FC6-A395-9F3547C05E82}"/>
              </a:ext>
            </a:extLst>
          </p:cNvPr>
          <p:cNvSpPr txBox="1"/>
          <p:nvPr/>
        </p:nvSpPr>
        <p:spPr>
          <a:xfrm>
            <a:off x="425504" y="5714566"/>
            <a:ext cx="2177420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0" i="0" u="none" strike="noStrike" kern="1200" cap="all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Museus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6844841-31CF-406E-9304-65B12DB83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892" y="1029213"/>
            <a:ext cx="8972604" cy="551223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0959152" y="6245122"/>
            <a:ext cx="1951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movenoticias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Imagem 475270525">
            <a:extLst>
              <a:ext uri="{FF2B5EF4-FFF2-40B4-BE49-F238E27FC236}">
                <a16:creationId xmlns:a16="http://schemas.microsoft.com/office/drawing/2014/main" id="{C7BB0457-B6F8-CE8F-7EDD-FA8C20E2D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64" r="52365" b="-1"/>
          <a:stretch>
            <a:fillRect/>
          </a:stretch>
        </p:blipFill>
        <p:spPr bwMode="auto">
          <a:xfrm>
            <a:off x="410610" y="297248"/>
            <a:ext cx="1842139" cy="7694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Posição do Número do Diapositivo 4">
            <a:extLst>
              <a:ext uri="{FF2B5EF4-FFF2-40B4-BE49-F238E27FC236}">
                <a16:creationId xmlns:a16="http://schemas.microsoft.com/office/drawing/2014/main" id="{02FAE3A2-24E6-3626-FD8F-4F2683274D8E}"/>
              </a:ext>
            </a:extLst>
          </p:cNvPr>
          <p:cNvSpPr txBox="1">
            <a:spLocks/>
          </p:cNvSpPr>
          <p:nvPr/>
        </p:nvSpPr>
        <p:spPr>
          <a:xfrm>
            <a:off x="860163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15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5DCBFA6-9168-4479-98B3-9E988EB6C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038" y="945035"/>
            <a:ext cx="8940798" cy="555112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0F35208-287F-4F22-AFE3-4DAABAC427AF}"/>
              </a:ext>
            </a:extLst>
          </p:cNvPr>
          <p:cNvSpPr txBox="1"/>
          <p:nvPr/>
        </p:nvSpPr>
        <p:spPr>
          <a:xfrm>
            <a:off x="0" y="5714566"/>
            <a:ext cx="266007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400" cap="all" dirty="0">
                <a:solidFill>
                  <a:srgbClr val="990000"/>
                </a:solidFill>
                <a:latin typeface="+mj-lt"/>
                <a:cs typeface="Arial" panose="020B0604020202020204" pitchFamily="34" charset="0"/>
              </a:rPr>
              <a:t>Catedrais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796240C-244C-4C81-B8C9-E71971604C0B}"/>
              </a:ext>
            </a:extLst>
          </p:cNvPr>
          <p:cNvSpPr txBox="1"/>
          <p:nvPr/>
        </p:nvSpPr>
        <p:spPr>
          <a:xfrm>
            <a:off x="8364615" y="6255081"/>
            <a:ext cx="33162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© </a:t>
            </a:r>
            <a:r>
              <a:rPr kumimoji="0" lang="pt-PT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iStock</a:t>
            </a:r>
            <a:r>
              <a:rPr kumimoji="0" lang="pt-PT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pt-PT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Luis</a:t>
            </a:r>
            <a:r>
              <a:rPr kumimoji="0" lang="pt-PT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Fonseca</a:t>
            </a:r>
          </a:p>
        </p:txBody>
      </p:sp>
      <p:pic>
        <p:nvPicPr>
          <p:cNvPr id="3" name="Imagem 475270525">
            <a:extLst>
              <a:ext uri="{FF2B5EF4-FFF2-40B4-BE49-F238E27FC236}">
                <a16:creationId xmlns:a16="http://schemas.microsoft.com/office/drawing/2014/main" id="{F01427C5-DECE-1A3F-4F4A-75E1D9EBB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 r="53009"/>
          <a:stretch>
            <a:fillRect/>
          </a:stretch>
        </p:blipFill>
        <p:spPr bwMode="auto">
          <a:xfrm>
            <a:off x="410610" y="432261"/>
            <a:ext cx="1817201" cy="6344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Posição do Número do Diapositivo 4">
            <a:extLst>
              <a:ext uri="{FF2B5EF4-FFF2-40B4-BE49-F238E27FC236}">
                <a16:creationId xmlns:a16="http://schemas.microsoft.com/office/drawing/2014/main" id="{9B5A047D-77E3-3DC1-CAB2-78EBD40E5A85}"/>
              </a:ext>
            </a:extLst>
          </p:cNvPr>
          <p:cNvSpPr txBox="1">
            <a:spLocks/>
          </p:cNvSpPr>
          <p:nvPr/>
        </p:nvSpPr>
        <p:spPr>
          <a:xfrm>
            <a:off x="8583706" y="6470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16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871CE1F-54CC-4F29-89BA-E9E162D8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813" y="3688057"/>
            <a:ext cx="4447074" cy="2754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7ACD99E-55EB-4DCD-94EE-1004BB2E7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471" y="905598"/>
            <a:ext cx="4449416" cy="2754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2CB9A89-0C34-4A98-A575-BF2AA390368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646452" y="3701548"/>
            <a:ext cx="4447074" cy="2754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05CE689-CF2D-4CDB-BA77-9B9AA9F6D7B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646451" y="905598"/>
            <a:ext cx="4447075" cy="2754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7FA2142-D2AF-4687-B16F-C9F571CE61A9}"/>
              </a:ext>
            </a:extLst>
          </p:cNvPr>
          <p:cNvSpPr txBox="1"/>
          <p:nvPr/>
        </p:nvSpPr>
        <p:spPr>
          <a:xfrm>
            <a:off x="692204" y="5714566"/>
            <a:ext cx="2177420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400" cap="all" dirty="0">
                <a:solidFill>
                  <a:srgbClr val="990000"/>
                </a:solidFill>
                <a:latin typeface="+mj-lt"/>
                <a:cs typeface="Arial" panose="020B0604020202020204" pitchFamily="34" charset="0"/>
              </a:rPr>
              <a:t>Igrejas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975194" y="6240104"/>
            <a:ext cx="1951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visitportugal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37230" y="6226613"/>
            <a:ext cx="1951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agencia.ecclesia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Imagem 475270525">
            <a:extLst>
              <a:ext uri="{FF2B5EF4-FFF2-40B4-BE49-F238E27FC236}">
                <a16:creationId xmlns:a16="http://schemas.microsoft.com/office/drawing/2014/main" id="{D6C2329E-41CA-B395-71E6-F9E088B88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" r="54084"/>
          <a:stretch>
            <a:fillRect/>
          </a:stretch>
        </p:blipFill>
        <p:spPr bwMode="auto">
          <a:xfrm>
            <a:off x="410610" y="373993"/>
            <a:ext cx="1775637" cy="6926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Posição do Número do Diapositivo 4">
            <a:extLst>
              <a:ext uri="{FF2B5EF4-FFF2-40B4-BE49-F238E27FC236}">
                <a16:creationId xmlns:a16="http://schemas.microsoft.com/office/drawing/2014/main" id="{4AB63B9F-78B3-3E49-2E0F-6BD123797E8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17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9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893D578-FABE-4CD4-938E-FC47954F6D00}"/>
              </a:ext>
            </a:extLst>
          </p:cNvPr>
          <p:cNvSpPr txBox="1"/>
          <p:nvPr/>
        </p:nvSpPr>
        <p:spPr>
          <a:xfrm>
            <a:off x="276225" y="5704679"/>
            <a:ext cx="2440999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400" cap="all" dirty="0">
                <a:solidFill>
                  <a:srgbClr val="990000"/>
                </a:solidFill>
                <a:latin typeface="+mj-lt"/>
                <a:cs typeface="Arial" panose="020B0604020202020204" pitchFamily="34" charset="0"/>
              </a:rPr>
              <a:t>Palácios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D09F817-8CF7-4EBB-965F-7F767285EA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4"/>
          <a:stretch/>
        </p:blipFill>
        <p:spPr>
          <a:xfrm>
            <a:off x="2729068" y="958624"/>
            <a:ext cx="8930568" cy="564832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796240C-244C-4C81-B8C9-E71971604C0B}"/>
              </a:ext>
            </a:extLst>
          </p:cNvPr>
          <p:cNvSpPr txBox="1"/>
          <p:nvPr/>
        </p:nvSpPr>
        <p:spPr>
          <a:xfrm>
            <a:off x="8343349" y="6299040"/>
            <a:ext cx="33162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erasmusu</a:t>
            </a:r>
            <a:endParaRPr kumimoji="0" lang="pt-PT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m 475270525">
            <a:extLst>
              <a:ext uri="{FF2B5EF4-FFF2-40B4-BE49-F238E27FC236}">
                <a16:creationId xmlns:a16="http://schemas.microsoft.com/office/drawing/2014/main" id="{90459D40-F07C-419C-51E5-A5AB3852B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64" r="54084" b="-1"/>
          <a:stretch>
            <a:fillRect/>
          </a:stretch>
        </p:blipFill>
        <p:spPr bwMode="auto">
          <a:xfrm>
            <a:off x="410610" y="297248"/>
            <a:ext cx="1775637" cy="7694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Posição do Número do Diapositivo 4">
            <a:extLst>
              <a:ext uri="{FF2B5EF4-FFF2-40B4-BE49-F238E27FC236}">
                <a16:creationId xmlns:a16="http://schemas.microsoft.com/office/drawing/2014/main" id="{B03EE45F-D9AE-ED21-9FF9-A3166054374C}"/>
              </a:ext>
            </a:extLst>
          </p:cNvPr>
          <p:cNvSpPr txBox="1">
            <a:spLocks/>
          </p:cNvSpPr>
          <p:nvPr/>
        </p:nvSpPr>
        <p:spPr>
          <a:xfrm>
            <a:off x="862989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18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D67E6D3-9082-40B1-8460-AFA926A3A202}"/>
              </a:ext>
            </a:extLst>
          </p:cNvPr>
          <p:cNvSpPr txBox="1"/>
          <p:nvPr/>
        </p:nvSpPr>
        <p:spPr>
          <a:xfrm>
            <a:off x="271949" y="5719046"/>
            <a:ext cx="2537638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400" cap="all" dirty="0">
                <a:solidFill>
                  <a:srgbClr val="990000"/>
                </a:solidFill>
                <a:latin typeface="+mj-lt"/>
                <a:cs typeface="Arial" panose="020B0604020202020204" pitchFamily="34" charset="0"/>
              </a:rPr>
              <a:t>Palácios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F79273-BCC3-4B82-90D8-1046524C05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>
          <a:xfrm>
            <a:off x="2809586" y="913006"/>
            <a:ext cx="8772813" cy="54401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796240C-244C-4C81-B8C9-E71971604C0B}"/>
              </a:ext>
            </a:extLst>
          </p:cNvPr>
          <p:cNvSpPr txBox="1"/>
          <p:nvPr/>
        </p:nvSpPr>
        <p:spPr>
          <a:xfrm>
            <a:off x="8343349" y="6299040"/>
            <a:ext cx="33162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cosmopolitantours</a:t>
            </a:r>
            <a:endParaRPr kumimoji="0" lang="pt-PT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m 475270525">
            <a:extLst>
              <a:ext uri="{FF2B5EF4-FFF2-40B4-BE49-F238E27FC236}">
                <a16:creationId xmlns:a16="http://schemas.microsoft.com/office/drawing/2014/main" id="{D7BC5A6A-E813-D400-B9C6-1C96F370A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9" r="50645"/>
          <a:stretch>
            <a:fillRect/>
          </a:stretch>
        </p:blipFill>
        <p:spPr bwMode="auto">
          <a:xfrm>
            <a:off x="410610" y="457199"/>
            <a:ext cx="1908641" cy="6094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arcador de Posição do Número do Diapositivo 4">
            <a:extLst>
              <a:ext uri="{FF2B5EF4-FFF2-40B4-BE49-F238E27FC236}">
                <a16:creationId xmlns:a16="http://schemas.microsoft.com/office/drawing/2014/main" id="{F9035995-3BAD-A64F-44B7-1DDB1CA7F929}"/>
              </a:ext>
            </a:extLst>
          </p:cNvPr>
          <p:cNvSpPr txBox="1">
            <a:spLocks/>
          </p:cNvSpPr>
          <p:nvPr/>
        </p:nvSpPr>
        <p:spPr>
          <a:xfrm>
            <a:off x="8629892" y="6406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19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5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>
            <a:extLst>
              <a:ext uri="{FF2B5EF4-FFF2-40B4-BE49-F238E27FC236}">
                <a16:creationId xmlns:a16="http://schemas.microsoft.com/office/drawing/2014/main" id="{C5E65D92-7C78-4D07-87D9-2A21E6C8FA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4491" y="1186965"/>
            <a:ext cx="11937304" cy="4968875"/>
          </a:xfrm>
        </p:spPr>
        <p:txBody>
          <a:bodyPr/>
          <a:lstStyle/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800" b="1" dirty="0">
                <a:solidFill>
                  <a:srgbClr val="990000"/>
                </a:solidFill>
              </a:rPr>
              <a:t>1- Reabilitação</a:t>
            </a:r>
            <a:r>
              <a:rPr lang="pt-PT" altLang="pt-PT" b="1" dirty="0">
                <a:solidFill>
                  <a:srgbClr val="990000"/>
                </a:solidFill>
              </a:rPr>
              <a:t> um desafio societal</a:t>
            </a:r>
            <a:endParaRPr lang="pt-PT" altLang="pt-PT" sz="28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800" b="1" dirty="0">
                <a:solidFill>
                  <a:srgbClr val="990000"/>
                </a:solidFill>
              </a:rPr>
              <a:t>2- Património Cultural Edificado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800" b="1" dirty="0">
                <a:solidFill>
                  <a:srgbClr val="990000"/>
                </a:solidFill>
              </a:rPr>
              <a:t>3- Importância da especialização da OE em </a:t>
            </a:r>
            <a:r>
              <a:rPr lang="pt-PT" altLang="pt-PT" sz="2800" b="1" dirty="0" err="1">
                <a:solidFill>
                  <a:srgbClr val="990000"/>
                </a:solidFill>
              </a:rPr>
              <a:t>RePC</a:t>
            </a:r>
            <a:endParaRPr lang="pt-PT" altLang="pt-PT" sz="28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800" b="1" dirty="0">
                <a:solidFill>
                  <a:srgbClr val="990000"/>
                </a:solidFill>
              </a:rPr>
              <a:t>4- Especialização em </a:t>
            </a:r>
            <a:r>
              <a:rPr lang="pt-PT" altLang="pt-PT" sz="2800" b="1" dirty="0" err="1">
                <a:solidFill>
                  <a:srgbClr val="990000"/>
                </a:solidFill>
              </a:rPr>
              <a:t>RePC</a:t>
            </a:r>
            <a:r>
              <a:rPr lang="pt-PT" altLang="pt-PT" sz="2800" b="1" dirty="0">
                <a:solidFill>
                  <a:srgbClr val="990000"/>
                </a:solidFill>
              </a:rPr>
              <a:t> e Atos de Engenharia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800" b="1" dirty="0">
                <a:solidFill>
                  <a:srgbClr val="990000"/>
                </a:solidFill>
              </a:rPr>
              <a:t>5-</a:t>
            </a:r>
            <a:r>
              <a:rPr lang="pt-PT" altLang="pt-PT" b="1" dirty="0">
                <a:solidFill>
                  <a:srgbClr val="990000"/>
                </a:solidFill>
              </a:rPr>
              <a:t> Candidatura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800" b="1" dirty="0">
                <a:solidFill>
                  <a:srgbClr val="990000"/>
                </a:solidFill>
              </a:rPr>
              <a:t>6 - Critérios de admissão</a:t>
            </a:r>
            <a:endParaRPr lang="pt-PT" altLang="pt-PT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SzTx/>
              <a:buNone/>
            </a:pPr>
            <a:r>
              <a:rPr lang="pt-PT" altLang="pt-PT" sz="2800" b="1" dirty="0">
                <a:solidFill>
                  <a:srgbClr val="990000"/>
                </a:solidFill>
              </a:rPr>
              <a:t>7- Caminho a percorrer</a:t>
            </a:r>
          </a:p>
        </p:txBody>
      </p:sp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378D6DCC-C6D2-EC0B-61DF-E19AEB784A8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2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D67E6D3-9082-40B1-8460-AFA926A3A202}"/>
              </a:ext>
            </a:extLst>
          </p:cNvPr>
          <p:cNvSpPr txBox="1"/>
          <p:nvPr/>
        </p:nvSpPr>
        <p:spPr>
          <a:xfrm>
            <a:off x="0" y="5083323"/>
            <a:ext cx="3561497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400" cap="all" dirty="0">
                <a:solidFill>
                  <a:srgbClr val="990000"/>
                </a:solidFill>
                <a:latin typeface="+mj-lt"/>
                <a:cs typeface="Arial" panose="020B0604020202020204" pitchFamily="34" charset="0"/>
              </a:rPr>
              <a:t>Património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400" cap="all" dirty="0">
                <a:solidFill>
                  <a:srgbClr val="990000"/>
                </a:solidFill>
                <a:latin typeface="+mj-lt"/>
                <a:cs typeface="Arial" panose="020B0604020202020204" pitchFamily="34" charset="0"/>
              </a:rPr>
              <a:t>Industrial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96240C-244C-4C81-B8C9-E71971604C0B}"/>
              </a:ext>
            </a:extLst>
          </p:cNvPr>
          <p:cNvSpPr txBox="1"/>
          <p:nvPr/>
        </p:nvSpPr>
        <p:spPr>
          <a:xfrm>
            <a:off x="8661714" y="6445195"/>
            <a:ext cx="33162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Vitor Oliveira</a:t>
            </a:r>
          </a:p>
        </p:txBody>
      </p:sp>
      <p:pic>
        <p:nvPicPr>
          <p:cNvPr id="6146" name="Picture 2" descr="https://upload.wikimedia.org/wikipedia/commons/4/41/Central_Tejo_-_Lisboa_-_Portugal_%286355840107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6552"/>
          <a:stretch/>
        </p:blipFill>
        <p:spPr bwMode="auto">
          <a:xfrm>
            <a:off x="3041774" y="923952"/>
            <a:ext cx="8936227" cy="55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475270525">
            <a:extLst>
              <a:ext uri="{FF2B5EF4-FFF2-40B4-BE49-F238E27FC236}">
                <a16:creationId xmlns:a16="http://schemas.microsoft.com/office/drawing/2014/main" id="{ADB074D5-86AF-CA31-6CF4-D3B7B9499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2" r="54299"/>
          <a:stretch>
            <a:fillRect/>
          </a:stretch>
        </p:blipFill>
        <p:spPr bwMode="auto">
          <a:xfrm>
            <a:off x="410610" y="423949"/>
            <a:ext cx="1767325" cy="6427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5B1E06F4-19FE-CBA1-767E-A9DC4A58752B}"/>
              </a:ext>
            </a:extLst>
          </p:cNvPr>
          <p:cNvSpPr txBox="1">
            <a:spLocks/>
          </p:cNvSpPr>
          <p:nvPr/>
        </p:nvSpPr>
        <p:spPr>
          <a:xfrm>
            <a:off x="8630505" y="6540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20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D67E6D3-9082-40B1-8460-AFA926A3A202}"/>
              </a:ext>
            </a:extLst>
          </p:cNvPr>
          <p:cNvSpPr txBox="1"/>
          <p:nvPr/>
        </p:nvSpPr>
        <p:spPr>
          <a:xfrm>
            <a:off x="8826" y="4987147"/>
            <a:ext cx="5156791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defRPr/>
            </a:pPr>
            <a:r>
              <a:rPr lang="pt-PT" sz="4400" cap="all" dirty="0">
                <a:solidFill>
                  <a:srgbClr val="990000"/>
                </a:solidFill>
                <a:latin typeface="+mj-lt"/>
                <a:cs typeface="Arial" panose="020B0604020202020204" pitchFamily="34" charset="0"/>
              </a:rPr>
              <a:t>Núcleos</a:t>
            </a:r>
          </a:p>
          <a:p>
            <a:pPr>
              <a:defRPr/>
            </a:pPr>
            <a:r>
              <a:rPr lang="pt-PT" sz="4400" cap="all" dirty="0">
                <a:solidFill>
                  <a:srgbClr val="990000"/>
                </a:solidFill>
                <a:latin typeface="+mj-lt"/>
                <a:cs typeface="Arial" panose="020B0604020202020204" pitchFamily="34" charset="0"/>
              </a:rPr>
              <a:t>Históricos</a:t>
            </a:r>
          </a:p>
        </p:txBody>
      </p:sp>
      <p:pic>
        <p:nvPicPr>
          <p:cNvPr id="3074" name="Picture 2" descr="https://www.atwilltours.com/wp-content/uploads/2015/03/DSC09903mo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 b="5503"/>
          <a:stretch/>
        </p:blipFill>
        <p:spPr bwMode="auto">
          <a:xfrm>
            <a:off x="2766490" y="870178"/>
            <a:ext cx="8903370" cy="556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796240C-244C-4C81-B8C9-E71971604C0B}"/>
              </a:ext>
            </a:extLst>
          </p:cNvPr>
          <p:cNvSpPr txBox="1"/>
          <p:nvPr/>
        </p:nvSpPr>
        <p:spPr>
          <a:xfrm>
            <a:off x="8416326" y="6379907"/>
            <a:ext cx="33162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atwilltours</a:t>
            </a:r>
            <a:endParaRPr kumimoji="0" lang="pt-PT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m 475270525">
            <a:extLst>
              <a:ext uri="{FF2B5EF4-FFF2-40B4-BE49-F238E27FC236}">
                <a16:creationId xmlns:a16="http://schemas.microsoft.com/office/drawing/2014/main" id="{FB8E3885-E67A-E245-8516-E3017B33B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2" r="53224" b="1"/>
          <a:stretch>
            <a:fillRect/>
          </a:stretch>
        </p:blipFill>
        <p:spPr bwMode="auto">
          <a:xfrm>
            <a:off x="410610" y="340822"/>
            <a:ext cx="1808888" cy="7258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arcador de Posição do Número do Diapositivo 4">
            <a:extLst>
              <a:ext uri="{FF2B5EF4-FFF2-40B4-BE49-F238E27FC236}">
                <a16:creationId xmlns:a16="http://schemas.microsoft.com/office/drawing/2014/main" id="{2AE4D4E1-EAA5-17B0-9818-3D1BE1942AA4}"/>
              </a:ext>
            </a:extLst>
          </p:cNvPr>
          <p:cNvSpPr txBox="1">
            <a:spLocks/>
          </p:cNvSpPr>
          <p:nvPr/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21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D67E6D3-9082-40B1-8460-AFA926A3A202}"/>
              </a:ext>
            </a:extLst>
          </p:cNvPr>
          <p:cNvSpPr txBox="1"/>
          <p:nvPr/>
        </p:nvSpPr>
        <p:spPr>
          <a:xfrm>
            <a:off x="66102" y="5066866"/>
            <a:ext cx="4230255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400" cap="all" dirty="0">
                <a:solidFill>
                  <a:srgbClr val="990000"/>
                </a:solidFill>
                <a:latin typeface="+mj-lt"/>
                <a:cs typeface="Arial" panose="020B0604020202020204" pitchFamily="34" charset="0"/>
              </a:rPr>
              <a:t>Núcleos Históricos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64D42B-C5EB-42EA-B5DC-4E6D971E9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4" r="8087"/>
          <a:stretch/>
        </p:blipFill>
        <p:spPr>
          <a:xfrm>
            <a:off x="2855018" y="952161"/>
            <a:ext cx="8926372" cy="5544000"/>
          </a:xfrm>
          <a:prstGeom prst="rect">
            <a:avLst/>
          </a:prstGeom>
        </p:spPr>
      </p:pic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4A7FA48-8CD4-3B42-DD44-AC95C8CBDB40}"/>
              </a:ext>
            </a:extLst>
          </p:cNvPr>
          <p:cNvSpPr txBox="1">
            <a:spLocks/>
          </p:cNvSpPr>
          <p:nvPr/>
        </p:nvSpPr>
        <p:spPr>
          <a:xfrm>
            <a:off x="85926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22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6" name="Imagem 475270525">
            <a:extLst>
              <a:ext uri="{FF2B5EF4-FFF2-40B4-BE49-F238E27FC236}">
                <a16:creationId xmlns:a16="http://schemas.microsoft.com/office/drawing/2014/main" id="{6C738AB9-4232-1B26-56B3-29D78666C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2" r="53224" b="1"/>
          <a:stretch>
            <a:fillRect/>
          </a:stretch>
        </p:blipFill>
        <p:spPr bwMode="auto">
          <a:xfrm>
            <a:off x="410610" y="340822"/>
            <a:ext cx="1808888" cy="72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6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D67E6D3-9082-40B1-8460-AFA926A3A202}"/>
              </a:ext>
            </a:extLst>
          </p:cNvPr>
          <p:cNvSpPr txBox="1"/>
          <p:nvPr/>
        </p:nvSpPr>
        <p:spPr>
          <a:xfrm>
            <a:off x="0" y="5055849"/>
            <a:ext cx="4230255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defRPr/>
            </a:pPr>
            <a:r>
              <a:rPr lang="pt-PT" sz="4400" cap="all" dirty="0">
                <a:solidFill>
                  <a:srgbClr val="990000"/>
                </a:solidFill>
                <a:latin typeface="+mj-lt"/>
                <a:cs typeface="Arial" panose="020B0604020202020204" pitchFamily="34" charset="0"/>
              </a:rPr>
              <a:t>Aldeias Históricas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44D6582-4B3A-463D-9BB6-C91177144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65" y="936497"/>
            <a:ext cx="8940800" cy="5559664"/>
          </a:xfrm>
          <a:prstGeom prst="rect">
            <a:avLst/>
          </a:prstGeom>
        </p:spPr>
      </p:pic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2AE331B-70CE-13CC-03CB-BCF63FA74518}"/>
              </a:ext>
            </a:extLst>
          </p:cNvPr>
          <p:cNvSpPr txBox="1">
            <a:spLocks/>
          </p:cNvSpPr>
          <p:nvPr/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23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6" name="Imagem 475270525">
            <a:extLst>
              <a:ext uri="{FF2B5EF4-FFF2-40B4-BE49-F238E27FC236}">
                <a16:creationId xmlns:a16="http://schemas.microsoft.com/office/drawing/2014/main" id="{98994C67-B981-8973-2021-494339A25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2" r="53224" b="1"/>
          <a:stretch>
            <a:fillRect/>
          </a:stretch>
        </p:blipFill>
        <p:spPr bwMode="auto">
          <a:xfrm>
            <a:off x="410610" y="340822"/>
            <a:ext cx="1808888" cy="72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2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0E699-6700-AEDC-918F-80150EB7A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Texto 2">
            <a:extLst>
              <a:ext uri="{FF2B5EF4-FFF2-40B4-BE49-F238E27FC236}">
                <a16:creationId xmlns:a16="http://schemas.microsoft.com/office/drawing/2014/main" id="{AB1609DC-5E75-ED66-C52B-1F7BAAFA7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59" y="3048224"/>
            <a:ext cx="6302502" cy="4476749"/>
          </a:xfrm>
        </p:spPr>
        <p:txBody>
          <a:bodyPr/>
          <a:lstStyle/>
          <a:p>
            <a:r>
              <a:rPr lang="pt-PT" sz="3600" b="1" dirty="0">
                <a:solidFill>
                  <a:srgbClr val="990000"/>
                </a:solidFill>
              </a:rPr>
              <a:t>Complexidade elevada</a:t>
            </a:r>
          </a:p>
          <a:p>
            <a:r>
              <a:rPr lang="pt-PT" sz="3600" b="1" dirty="0">
                <a:solidFill>
                  <a:srgbClr val="990000"/>
                </a:solidFill>
              </a:rPr>
              <a:t>Conhecimento</a:t>
            </a:r>
          </a:p>
          <a:p>
            <a:r>
              <a:rPr lang="pt-PT" sz="3600" b="1" dirty="0">
                <a:solidFill>
                  <a:srgbClr val="990000"/>
                </a:solidFill>
              </a:rPr>
              <a:t>Experiência</a:t>
            </a:r>
          </a:p>
          <a:p>
            <a:r>
              <a:rPr lang="pt-PT" sz="3600" b="1" dirty="0">
                <a:solidFill>
                  <a:srgbClr val="990000"/>
                </a:solidFill>
              </a:rPr>
              <a:t>Metodologia de abordagem</a:t>
            </a:r>
          </a:p>
          <a:p>
            <a:r>
              <a:rPr lang="pt-PT" sz="3600" b="1" dirty="0">
                <a:solidFill>
                  <a:srgbClr val="990000"/>
                </a:solidFill>
              </a:rPr>
              <a:t>Especialização…</a:t>
            </a:r>
            <a:endParaRPr lang="pt-PT" sz="3600" b="0" cap="none" dirty="0">
              <a:solidFill>
                <a:srgbClr val="99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5382365-0485-3103-0AC7-5ECBD060B237}"/>
              </a:ext>
            </a:extLst>
          </p:cNvPr>
          <p:cNvSpPr txBox="1"/>
          <p:nvPr/>
        </p:nvSpPr>
        <p:spPr>
          <a:xfrm>
            <a:off x="572056" y="974166"/>
            <a:ext cx="9731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rgbClr val="990000"/>
                </a:solidFill>
              </a:rPr>
              <a:t>Reabilitação e </a:t>
            </a:r>
          </a:p>
          <a:p>
            <a:r>
              <a:rPr lang="pt-PT" sz="4000" b="1" dirty="0">
                <a:solidFill>
                  <a:srgbClr val="990000"/>
                </a:solidFill>
              </a:rPr>
              <a:t>Património Construído</a:t>
            </a:r>
          </a:p>
        </p:txBody>
      </p:sp>
      <p:cxnSp>
        <p:nvCxnSpPr>
          <p:cNvPr id="11" name="Conexão recta 10">
            <a:extLst>
              <a:ext uri="{FF2B5EF4-FFF2-40B4-BE49-F238E27FC236}">
                <a16:creationId xmlns:a16="http://schemas.microsoft.com/office/drawing/2014/main" id="{AD3C23BD-933E-00EC-620B-4DA363C34578}"/>
              </a:ext>
            </a:extLst>
          </p:cNvPr>
          <p:cNvCxnSpPr>
            <a:cxnSpLocks/>
          </p:cNvCxnSpPr>
          <p:nvPr/>
        </p:nvCxnSpPr>
        <p:spPr>
          <a:xfrm>
            <a:off x="600892" y="2157792"/>
            <a:ext cx="54951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4">
            <a:extLst>
              <a:ext uri="{FF2B5EF4-FFF2-40B4-BE49-F238E27FC236}">
                <a16:creationId xmlns:a16="http://schemas.microsoft.com/office/drawing/2014/main" id="{1EE472AE-8B7D-EB5D-0106-9C691A0A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66" y="839348"/>
            <a:ext cx="2526444" cy="145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9CD0B7D-74B3-5730-D9FE-8DE1F4335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4"/>
          <a:stretch/>
        </p:blipFill>
        <p:spPr>
          <a:xfrm>
            <a:off x="9240898" y="839349"/>
            <a:ext cx="2263917" cy="1431862"/>
          </a:xfrm>
          <a:prstGeom prst="rect">
            <a:avLst/>
          </a:prstGeom>
        </p:spPr>
      </p:pic>
      <p:pic>
        <p:nvPicPr>
          <p:cNvPr id="5" name="Picture 5" descr="C:\Users\Ana Simoes\Desktop\PTPC\Fotografias Edifícios\Placa 2.png">
            <a:extLst>
              <a:ext uri="{FF2B5EF4-FFF2-40B4-BE49-F238E27FC236}">
                <a16:creationId xmlns:a16="http://schemas.microsoft.com/office/drawing/2014/main" id="{E30A120B-91DF-0EC8-0F8F-84DC87474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201" y="2432421"/>
            <a:ext cx="2553109" cy="154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79DCAF9-B748-37C7-FDF9-ED1155BEC9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24" r="8087"/>
          <a:stretch/>
        </p:blipFill>
        <p:spPr>
          <a:xfrm>
            <a:off x="9240898" y="2406028"/>
            <a:ext cx="2305435" cy="1619737"/>
          </a:xfrm>
          <a:prstGeom prst="rect">
            <a:avLst/>
          </a:prstGeom>
        </p:spPr>
      </p:pic>
      <p:pic>
        <p:nvPicPr>
          <p:cNvPr id="8" name="Picture 2" descr="https://upload.wikimedia.org/wikipedia/commons/4/41/Central_Tejo_-_Lisboa_-_Portugal_%286355840107%29.jpg">
            <a:extLst>
              <a:ext uri="{FF2B5EF4-FFF2-40B4-BE49-F238E27FC236}">
                <a16:creationId xmlns:a16="http://schemas.microsoft.com/office/drawing/2014/main" id="{BFEC51B3-EAED-E741-0E3D-A18EFCFD5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6552"/>
          <a:stretch/>
        </p:blipFill>
        <p:spPr bwMode="auto">
          <a:xfrm>
            <a:off x="6477922" y="4160582"/>
            <a:ext cx="2553109" cy="159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1873060-6848-68D9-14AE-BCD47E5E6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0898" y="4134188"/>
            <a:ext cx="2295856" cy="1618392"/>
          </a:xfrm>
          <a:prstGeom prst="rect">
            <a:avLst/>
          </a:prstGeom>
        </p:spPr>
      </p:pic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24EBA807-5555-C565-46C5-94BCDA27C95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24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6BDDF-2204-AAE9-CF2E-16064E5F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2CC5B4C7-7F31-87D8-89D9-4CDA62007BB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25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199F7-38A1-6E76-4C92-7EB6F57E2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DEF10CB-7C5D-816E-E027-48FD1E46C21B}"/>
              </a:ext>
            </a:extLst>
          </p:cNvPr>
          <p:cNvSpPr txBox="1">
            <a:spLocks noChangeArrowheads="1"/>
          </p:cNvSpPr>
          <p:nvPr/>
        </p:nvSpPr>
        <p:spPr>
          <a:xfrm>
            <a:off x="504491" y="1186965"/>
            <a:ext cx="11687509" cy="496887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1- Reabilitação um desafio </a:t>
            </a:r>
            <a:r>
              <a:rPr lang="pt-PT" altLang="pt-PT" sz="2000" b="1" dirty="0" err="1">
                <a:solidFill>
                  <a:srgbClr val="990000"/>
                </a:solidFill>
              </a:rPr>
              <a:t>societal</a:t>
            </a:r>
            <a:endParaRPr lang="pt-PT" altLang="pt-PT" sz="20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2- Património Cultural Edificado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4800" b="1" dirty="0">
                <a:solidFill>
                  <a:srgbClr val="990000"/>
                </a:solidFill>
              </a:rPr>
              <a:t>3- </a:t>
            </a:r>
            <a:r>
              <a:rPr lang="pt-PT" altLang="pt-PT" sz="4400" b="1" dirty="0">
                <a:solidFill>
                  <a:srgbClr val="990000"/>
                </a:solidFill>
              </a:rPr>
              <a:t>Importância da especialização da OE em </a:t>
            </a:r>
            <a:r>
              <a:rPr lang="pt-PT" altLang="pt-PT" sz="4400" b="1" dirty="0" err="1">
                <a:solidFill>
                  <a:srgbClr val="990000"/>
                </a:solidFill>
              </a:rPr>
              <a:t>RePC</a:t>
            </a:r>
            <a:endParaRPr lang="pt-PT" altLang="pt-PT" sz="44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4- Especialização em </a:t>
            </a:r>
            <a:r>
              <a:rPr lang="pt-PT" altLang="pt-PT" sz="2000" b="1" dirty="0" err="1">
                <a:solidFill>
                  <a:srgbClr val="990000"/>
                </a:solidFill>
              </a:rPr>
              <a:t>RePC</a:t>
            </a:r>
            <a:r>
              <a:rPr lang="pt-PT" altLang="pt-PT" sz="2000" b="1" dirty="0">
                <a:solidFill>
                  <a:srgbClr val="990000"/>
                </a:solidFill>
              </a:rPr>
              <a:t> e Atos de Engenharia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5- Candidatura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6 - Critérios de admissão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7- Caminho a percorrer</a:t>
            </a:r>
          </a:p>
        </p:txBody>
      </p:sp>
    </p:spTree>
    <p:extLst>
      <p:ext uri="{BB962C8B-B14F-4D97-AF65-F5344CB8AC3E}">
        <p14:creationId xmlns:p14="http://schemas.microsoft.com/office/powerpoint/2010/main" val="25548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A982D-99A2-E519-1A47-8E9474ACB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9" name="AutoShape 11">
            <a:extLst>
              <a:ext uri="{FF2B5EF4-FFF2-40B4-BE49-F238E27FC236}">
                <a16:creationId xmlns:a16="http://schemas.microsoft.com/office/drawing/2014/main" id="{79BB0F6D-E302-2F82-B0B0-5823D250A19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572881" y="1665945"/>
            <a:ext cx="900112" cy="574675"/>
          </a:xfrm>
          <a:custGeom>
            <a:avLst/>
            <a:gdLst>
              <a:gd name="T0" fmla="*/ 517857 w 21600"/>
              <a:gd name="T1" fmla="*/ 0 h 21600"/>
              <a:gd name="T2" fmla="*/ 517857 w 21600"/>
              <a:gd name="T3" fmla="*/ 567409 h 21600"/>
              <a:gd name="T4" fmla="*/ 148852 w 21600"/>
              <a:gd name="T5" fmla="*/ 1008063 h 21600"/>
              <a:gd name="T6" fmla="*/ 900113 w 21600"/>
              <a:gd name="T7" fmla="*/ 2837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585 h 21600"/>
              <a:gd name="T14" fmla="*/ 16328 w 21600"/>
              <a:gd name="T15" fmla="*/ 95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2585"/>
                </a:lnTo>
                <a:cubicBezTo>
                  <a:pt x="5564" y="2585"/>
                  <a:pt x="0" y="6871"/>
                  <a:pt x="0" y="12158"/>
                </a:cubicBezTo>
                <a:lnTo>
                  <a:pt x="0" y="21600"/>
                </a:lnTo>
                <a:lnTo>
                  <a:pt x="7143" y="21600"/>
                </a:lnTo>
                <a:lnTo>
                  <a:pt x="7143" y="12158"/>
                </a:lnTo>
                <a:cubicBezTo>
                  <a:pt x="7143" y="10730"/>
                  <a:pt x="9509" y="9573"/>
                  <a:pt x="12427" y="9573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10800000" vert="eaVert" wrap="none" anchor="ctr">
            <a:flatTx/>
          </a:bodyPr>
          <a:lstStyle/>
          <a:p>
            <a:pPr algn="r" fontAlgn="base">
              <a:spcBef>
                <a:spcPct val="40000"/>
              </a:spcBef>
              <a:spcAft>
                <a:spcPct val="0"/>
              </a:spcAft>
              <a:defRPr/>
            </a:pPr>
            <a:endParaRPr lang="tr-TR" sz="1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AFB100-E226-4D98-68B1-17C6FB5D14D2}"/>
              </a:ext>
            </a:extLst>
          </p:cNvPr>
          <p:cNvSpPr txBox="1"/>
          <p:nvPr/>
        </p:nvSpPr>
        <p:spPr>
          <a:xfrm>
            <a:off x="3817938" y="1029771"/>
            <a:ext cx="8374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pt-PT" sz="3200" dirty="0">
                <a:solidFill>
                  <a:srgbClr val="990000"/>
                </a:solidFill>
                <a:latin typeface="Trebuchet MS" panose="020B0603020202020204" pitchFamily="34" charset="0"/>
              </a:rPr>
              <a:t>COMPLEXIDADE  E MULTIDISCIPLINARIDADE</a:t>
            </a:r>
          </a:p>
        </p:txBody>
      </p:sp>
      <p:sp>
        <p:nvSpPr>
          <p:cNvPr id="4" name="AutoShape 11">
            <a:extLst>
              <a:ext uri="{FF2B5EF4-FFF2-40B4-BE49-F238E27FC236}">
                <a16:creationId xmlns:a16="http://schemas.microsoft.com/office/drawing/2014/main" id="{73662FB4-D44B-9F76-AF30-1767541CAF3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098633" y="2430158"/>
            <a:ext cx="900112" cy="574675"/>
          </a:xfrm>
          <a:custGeom>
            <a:avLst/>
            <a:gdLst>
              <a:gd name="T0" fmla="*/ 517857 w 21600"/>
              <a:gd name="T1" fmla="*/ 0 h 21600"/>
              <a:gd name="T2" fmla="*/ 517857 w 21600"/>
              <a:gd name="T3" fmla="*/ 567409 h 21600"/>
              <a:gd name="T4" fmla="*/ 148852 w 21600"/>
              <a:gd name="T5" fmla="*/ 1008063 h 21600"/>
              <a:gd name="T6" fmla="*/ 900113 w 21600"/>
              <a:gd name="T7" fmla="*/ 2837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585 h 21600"/>
              <a:gd name="T14" fmla="*/ 16328 w 21600"/>
              <a:gd name="T15" fmla="*/ 95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2585"/>
                </a:lnTo>
                <a:cubicBezTo>
                  <a:pt x="5564" y="2585"/>
                  <a:pt x="0" y="6871"/>
                  <a:pt x="0" y="12158"/>
                </a:cubicBezTo>
                <a:lnTo>
                  <a:pt x="0" y="21600"/>
                </a:lnTo>
                <a:lnTo>
                  <a:pt x="7143" y="21600"/>
                </a:lnTo>
                <a:lnTo>
                  <a:pt x="7143" y="12158"/>
                </a:lnTo>
                <a:cubicBezTo>
                  <a:pt x="7143" y="10730"/>
                  <a:pt x="9509" y="9573"/>
                  <a:pt x="12427" y="9573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10800000" vert="eaVert" wrap="none" anchor="ctr">
            <a:flatTx/>
          </a:bodyPr>
          <a:lstStyle/>
          <a:p>
            <a:pPr algn="r" fontAlgn="base">
              <a:spcBef>
                <a:spcPct val="40000"/>
              </a:spcBef>
              <a:spcAft>
                <a:spcPct val="0"/>
              </a:spcAft>
              <a:defRPr/>
            </a:pPr>
            <a:endParaRPr lang="tr-TR" sz="1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11">
            <a:extLst>
              <a:ext uri="{FF2B5EF4-FFF2-40B4-BE49-F238E27FC236}">
                <a16:creationId xmlns:a16="http://schemas.microsoft.com/office/drawing/2014/main" id="{8668528B-B00F-1836-7392-3D4D0DAAC6D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795707" y="3141662"/>
            <a:ext cx="900112" cy="574675"/>
          </a:xfrm>
          <a:custGeom>
            <a:avLst/>
            <a:gdLst>
              <a:gd name="T0" fmla="*/ 517857 w 21600"/>
              <a:gd name="T1" fmla="*/ 0 h 21600"/>
              <a:gd name="T2" fmla="*/ 517857 w 21600"/>
              <a:gd name="T3" fmla="*/ 567409 h 21600"/>
              <a:gd name="T4" fmla="*/ 148852 w 21600"/>
              <a:gd name="T5" fmla="*/ 1008063 h 21600"/>
              <a:gd name="T6" fmla="*/ 900113 w 21600"/>
              <a:gd name="T7" fmla="*/ 2837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585 h 21600"/>
              <a:gd name="T14" fmla="*/ 16328 w 21600"/>
              <a:gd name="T15" fmla="*/ 95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2585"/>
                </a:lnTo>
                <a:cubicBezTo>
                  <a:pt x="5564" y="2585"/>
                  <a:pt x="0" y="6871"/>
                  <a:pt x="0" y="12158"/>
                </a:cubicBezTo>
                <a:lnTo>
                  <a:pt x="0" y="21600"/>
                </a:lnTo>
                <a:lnTo>
                  <a:pt x="7143" y="21600"/>
                </a:lnTo>
                <a:lnTo>
                  <a:pt x="7143" y="12158"/>
                </a:lnTo>
                <a:cubicBezTo>
                  <a:pt x="7143" y="10730"/>
                  <a:pt x="9509" y="9573"/>
                  <a:pt x="12427" y="9573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10800000" vert="eaVert" wrap="none" anchor="ctr">
            <a:flatTx/>
          </a:bodyPr>
          <a:lstStyle/>
          <a:p>
            <a:pPr algn="r" fontAlgn="base">
              <a:spcBef>
                <a:spcPct val="40000"/>
              </a:spcBef>
              <a:spcAft>
                <a:spcPct val="0"/>
              </a:spcAft>
              <a:defRPr/>
            </a:pPr>
            <a:endParaRPr lang="tr-TR" sz="1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07FBF19A-A82E-2EA6-950E-5CDF3C04D1F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570602" y="3853167"/>
            <a:ext cx="900112" cy="574675"/>
          </a:xfrm>
          <a:custGeom>
            <a:avLst/>
            <a:gdLst>
              <a:gd name="T0" fmla="*/ 517857 w 21600"/>
              <a:gd name="T1" fmla="*/ 0 h 21600"/>
              <a:gd name="T2" fmla="*/ 517857 w 21600"/>
              <a:gd name="T3" fmla="*/ 567409 h 21600"/>
              <a:gd name="T4" fmla="*/ 148852 w 21600"/>
              <a:gd name="T5" fmla="*/ 1008063 h 21600"/>
              <a:gd name="T6" fmla="*/ 900113 w 21600"/>
              <a:gd name="T7" fmla="*/ 2837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585 h 21600"/>
              <a:gd name="T14" fmla="*/ 16328 w 21600"/>
              <a:gd name="T15" fmla="*/ 95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2585"/>
                </a:lnTo>
                <a:cubicBezTo>
                  <a:pt x="5564" y="2585"/>
                  <a:pt x="0" y="6871"/>
                  <a:pt x="0" y="12158"/>
                </a:cubicBezTo>
                <a:lnTo>
                  <a:pt x="0" y="21600"/>
                </a:lnTo>
                <a:lnTo>
                  <a:pt x="7143" y="21600"/>
                </a:lnTo>
                <a:lnTo>
                  <a:pt x="7143" y="12158"/>
                </a:lnTo>
                <a:cubicBezTo>
                  <a:pt x="7143" y="10730"/>
                  <a:pt x="9509" y="9573"/>
                  <a:pt x="12427" y="9573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10800000" vert="eaVert" wrap="none" anchor="ctr">
            <a:flatTx/>
          </a:bodyPr>
          <a:lstStyle/>
          <a:p>
            <a:pPr algn="r" fontAlgn="base">
              <a:spcBef>
                <a:spcPct val="40000"/>
              </a:spcBef>
              <a:spcAft>
                <a:spcPct val="0"/>
              </a:spcAft>
              <a:defRPr/>
            </a:pPr>
            <a:endParaRPr lang="tr-TR" sz="1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35CD914F-54EB-A91B-2E96-778FE166AC2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759105" y="4522611"/>
            <a:ext cx="900112" cy="574675"/>
          </a:xfrm>
          <a:custGeom>
            <a:avLst/>
            <a:gdLst>
              <a:gd name="T0" fmla="*/ 517857 w 21600"/>
              <a:gd name="T1" fmla="*/ 0 h 21600"/>
              <a:gd name="T2" fmla="*/ 517857 w 21600"/>
              <a:gd name="T3" fmla="*/ 567409 h 21600"/>
              <a:gd name="T4" fmla="*/ 148852 w 21600"/>
              <a:gd name="T5" fmla="*/ 1008063 h 21600"/>
              <a:gd name="T6" fmla="*/ 900113 w 21600"/>
              <a:gd name="T7" fmla="*/ 2837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585 h 21600"/>
              <a:gd name="T14" fmla="*/ 16328 w 21600"/>
              <a:gd name="T15" fmla="*/ 95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2585"/>
                </a:lnTo>
                <a:cubicBezTo>
                  <a:pt x="5564" y="2585"/>
                  <a:pt x="0" y="6871"/>
                  <a:pt x="0" y="12158"/>
                </a:cubicBezTo>
                <a:lnTo>
                  <a:pt x="0" y="21600"/>
                </a:lnTo>
                <a:lnTo>
                  <a:pt x="7143" y="21600"/>
                </a:lnTo>
                <a:lnTo>
                  <a:pt x="7143" y="12158"/>
                </a:lnTo>
                <a:cubicBezTo>
                  <a:pt x="7143" y="10730"/>
                  <a:pt x="9509" y="9573"/>
                  <a:pt x="12427" y="9573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10800000" vert="eaVert" wrap="none" anchor="ctr">
            <a:flatTx/>
          </a:bodyPr>
          <a:lstStyle/>
          <a:p>
            <a:pPr algn="r" fontAlgn="base">
              <a:spcBef>
                <a:spcPct val="40000"/>
              </a:spcBef>
              <a:spcAft>
                <a:spcPct val="0"/>
              </a:spcAft>
              <a:defRPr/>
            </a:pPr>
            <a:endParaRPr lang="tr-TR" sz="1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o Texto 2">
            <a:extLst>
              <a:ext uri="{FF2B5EF4-FFF2-40B4-BE49-F238E27FC236}">
                <a16:creationId xmlns:a16="http://schemas.microsoft.com/office/drawing/2014/main" id="{89B4A6A3-6D65-E192-D163-C13953140FB0}"/>
              </a:ext>
            </a:extLst>
          </p:cNvPr>
          <p:cNvSpPr txBox="1">
            <a:spLocks/>
          </p:cNvSpPr>
          <p:nvPr/>
        </p:nvSpPr>
        <p:spPr>
          <a:xfrm>
            <a:off x="4238384" y="1743030"/>
            <a:ext cx="6302502" cy="4476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3600" b="1" dirty="0">
                <a:solidFill>
                  <a:srgbClr val="990000"/>
                </a:solidFill>
              </a:rPr>
              <a:t>Inspeção</a:t>
            </a:r>
          </a:p>
          <a:p>
            <a:r>
              <a:rPr lang="pt-PT" sz="3600" b="1" dirty="0">
                <a:solidFill>
                  <a:srgbClr val="990000"/>
                </a:solidFill>
              </a:rPr>
              <a:t>Monitorização</a:t>
            </a:r>
          </a:p>
          <a:p>
            <a:r>
              <a:rPr lang="pt-PT" sz="3600" b="1" dirty="0">
                <a:solidFill>
                  <a:srgbClr val="990000"/>
                </a:solidFill>
              </a:rPr>
              <a:t>Diagnóstico</a:t>
            </a:r>
          </a:p>
          <a:p>
            <a:r>
              <a:rPr lang="pt-PT" sz="3600" b="1" dirty="0">
                <a:solidFill>
                  <a:srgbClr val="990000"/>
                </a:solidFill>
              </a:rPr>
              <a:t>Estudos</a:t>
            </a:r>
          </a:p>
          <a:p>
            <a:r>
              <a:rPr lang="pt-PT" sz="3600" b="1" dirty="0">
                <a:solidFill>
                  <a:srgbClr val="990000"/>
                </a:solidFill>
              </a:rPr>
              <a:t>Projetos</a:t>
            </a:r>
          </a:p>
          <a:p>
            <a:r>
              <a:rPr lang="pt-PT" sz="3600" b="1" dirty="0">
                <a:solidFill>
                  <a:srgbClr val="990000"/>
                </a:solidFill>
              </a:rPr>
              <a:t>Direção de Obras</a:t>
            </a:r>
          </a:p>
          <a:p>
            <a:r>
              <a:rPr lang="pt-PT" sz="3600" b="1" dirty="0">
                <a:solidFill>
                  <a:srgbClr val="990000"/>
                </a:solidFill>
              </a:rPr>
              <a:t>Gestão</a:t>
            </a:r>
          </a:p>
          <a:p>
            <a:r>
              <a:rPr lang="pt-PT" sz="3600" b="1" dirty="0">
                <a:solidFill>
                  <a:srgbClr val="990000"/>
                </a:solidFill>
              </a:rPr>
              <a:t>Controlo técnico e financeiro</a:t>
            </a:r>
            <a:endParaRPr lang="pt-PT" sz="3600" dirty="0">
              <a:solidFill>
                <a:srgbClr val="990000"/>
              </a:solidFill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33FCB344-1FCB-13F2-F89B-CC2F74C9283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313718" y="5192055"/>
            <a:ext cx="900112" cy="574675"/>
          </a:xfrm>
          <a:custGeom>
            <a:avLst/>
            <a:gdLst>
              <a:gd name="T0" fmla="*/ 517857 w 21600"/>
              <a:gd name="T1" fmla="*/ 0 h 21600"/>
              <a:gd name="T2" fmla="*/ 517857 w 21600"/>
              <a:gd name="T3" fmla="*/ 567409 h 21600"/>
              <a:gd name="T4" fmla="*/ 148852 w 21600"/>
              <a:gd name="T5" fmla="*/ 1008063 h 21600"/>
              <a:gd name="T6" fmla="*/ 900113 w 21600"/>
              <a:gd name="T7" fmla="*/ 2837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585 h 21600"/>
              <a:gd name="T14" fmla="*/ 16328 w 21600"/>
              <a:gd name="T15" fmla="*/ 95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2585"/>
                </a:lnTo>
                <a:cubicBezTo>
                  <a:pt x="5564" y="2585"/>
                  <a:pt x="0" y="6871"/>
                  <a:pt x="0" y="12158"/>
                </a:cubicBezTo>
                <a:lnTo>
                  <a:pt x="0" y="21600"/>
                </a:lnTo>
                <a:lnTo>
                  <a:pt x="7143" y="21600"/>
                </a:lnTo>
                <a:lnTo>
                  <a:pt x="7143" y="12158"/>
                </a:lnTo>
                <a:cubicBezTo>
                  <a:pt x="7143" y="10730"/>
                  <a:pt x="9509" y="9573"/>
                  <a:pt x="12427" y="9573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10800000" vert="eaVert" wrap="none" anchor="ctr">
            <a:flatTx/>
          </a:bodyPr>
          <a:lstStyle/>
          <a:p>
            <a:pPr algn="r" fontAlgn="base">
              <a:spcBef>
                <a:spcPct val="40000"/>
              </a:spcBef>
              <a:spcAft>
                <a:spcPct val="0"/>
              </a:spcAft>
              <a:defRPr/>
            </a:pPr>
            <a:endParaRPr lang="tr-TR" sz="1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11">
            <a:extLst>
              <a:ext uri="{FF2B5EF4-FFF2-40B4-BE49-F238E27FC236}">
                <a16:creationId xmlns:a16="http://schemas.microsoft.com/office/drawing/2014/main" id="{AD6E6424-5485-8A72-641B-052A3770EA7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022937" y="5861499"/>
            <a:ext cx="900112" cy="574675"/>
          </a:xfrm>
          <a:custGeom>
            <a:avLst/>
            <a:gdLst>
              <a:gd name="T0" fmla="*/ 517857 w 21600"/>
              <a:gd name="T1" fmla="*/ 0 h 21600"/>
              <a:gd name="T2" fmla="*/ 517857 w 21600"/>
              <a:gd name="T3" fmla="*/ 567409 h 21600"/>
              <a:gd name="T4" fmla="*/ 148852 w 21600"/>
              <a:gd name="T5" fmla="*/ 1008063 h 21600"/>
              <a:gd name="T6" fmla="*/ 900113 w 21600"/>
              <a:gd name="T7" fmla="*/ 2837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585 h 21600"/>
              <a:gd name="T14" fmla="*/ 16328 w 21600"/>
              <a:gd name="T15" fmla="*/ 95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2585"/>
                </a:lnTo>
                <a:cubicBezTo>
                  <a:pt x="5564" y="2585"/>
                  <a:pt x="0" y="6871"/>
                  <a:pt x="0" y="12158"/>
                </a:cubicBezTo>
                <a:lnTo>
                  <a:pt x="0" y="21600"/>
                </a:lnTo>
                <a:lnTo>
                  <a:pt x="7143" y="21600"/>
                </a:lnTo>
                <a:lnTo>
                  <a:pt x="7143" y="12158"/>
                </a:lnTo>
                <a:cubicBezTo>
                  <a:pt x="7143" y="10730"/>
                  <a:pt x="9509" y="9573"/>
                  <a:pt x="12427" y="9573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10800000" vert="eaVert" wrap="none" anchor="ctr">
            <a:flatTx/>
          </a:bodyPr>
          <a:lstStyle/>
          <a:p>
            <a:pPr algn="r" fontAlgn="base">
              <a:spcBef>
                <a:spcPct val="40000"/>
              </a:spcBef>
              <a:spcAft>
                <a:spcPct val="0"/>
              </a:spcAft>
              <a:defRPr/>
            </a:pPr>
            <a:endParaRPr lang="tr-TR" sz="1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926F8FD6-FB88-7CD0-5799-52A268FCC82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26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D4888-FD28-D9B6-5A7F-0A56B6FB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3556EFC4-7B6B-BCF9-1F9A-8D692BBC581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27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716EC-54A2-4A8A-6F10-F9E6AB31A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7ABDF2D-D8F6-6719-C655-9650B88E10C6}"/>
              </a:ext>
            </a:extLst>
          </p:cNvPr>
          <p:cNvSpPr txBox="1">
            <a:spLocks noChangeArrowheads="1"/>
          </p:cNvSpPr>
          <p:nvPr/>
        </p:nvSpPr>
        <p:spPr>
          <a:xfrm>
            <a:off x="504491" y="1186965"/>
            <a:ext cx="11937304" cy="496887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1- Reabilitação um desafio </a:t>
            </a:r>
            <a:r>
              <a:rPr lang="pt-PT" altLang="pt-PT" sz="2000" b="1" dirty="0" err="1">
                <a:solidFill>
                  <a:srgbClr val="990000"/>
                </a:solidFill>
              </a:rPr>
              <a:t>societal</a:t>
            </a:r>
            <a:endParaRPr lang="pt-PT" altLang="pt-PT" sz="20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2- Património Cultural Edificado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3- Importância da especialização da OE em </a:t>
            </a:r>
            <a:r>
              <a:rPr lang="pt-PT" altLang="pt-PT" sz="2000" b="1" dirty="0" err="1">
                <a:solidFill>
                  <a:srgbClr val="990000"/>
                </a:solidFill>
              </a:rPr>
              <a:t>RePC</a:t>
            </a:r>
            <a:endParaRPr lang="pt-PT" altLang="pt-PT" sz="2000" b="1" dirty="0">
              <a:solidFill>
                <a:srgbClr val="990000"/>
              </a:solidFill>
            </a:endParaRPr>
          </a:p>
          <a:p>
            <a:pPr marL="0" indent="0">
              <a:lnSpc>
                <a:spcPct val="10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4800" b="1" dirty="0">
                <a:solidFill>
                  <a:srgbClr val="990000"/>
                </a:solidFill>
              </a:rPr>
              <a:t>4- </a:t>
            </a:r>
            <a:r>
              <a:rPr lang="pt-PT" altLang="pt-PT" sz="4400" b="1" dirty="0">
                <a:solidFill>
                  <a:srgbClr val="990000"/>
                </a:solidFill>
              </a:rPr>
              <a:t>Especialização em </a:t>
            </a:r>
            <a:r>
              <a:rPr lang="pt-PT" altLang="pt-PT" sz="4400" b="1" dirty="0" err="1">
                <a:solidFill>
                  <a:srgbClr val="990000"/>
                </a:solidFill>
              </a:rPr>
              <a:t>RePC</a:t>
            </a:r>
            <a:r>
              <a:rPr lang="pt-PT" altLang="pt-PT" sz="4400" b="1" dirty="0">
                <a:solidFill>
                  <a:srgbClr val="990000"/>
                </a:solidFill>
              </a:rPr>
              <a:t> e Atos de Engenharia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5- Candidatura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6 - Critérios de admissão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7- Caminho a percorrer</a:t>
            </a:r>
          </a:p>
        </p:txBody>
      </p:sp>
    </p:spTree>
    <p:extLst>
      <p:ext uri="{BB962C8B-B14F-4D97-AF65-F5344CB8AC3E}">
        <p14:creationId xmlns:p14="http://schemas.microsoft.com/office/powerpoint/2010/main" val="8923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5139E-A52B-6B68-4A3A-BF7F52032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1" name="AutoShape 3">
            <a:extLst>
              <a:ext uri="{FF2B5EF4-FFF2-40B4-BE49-F238E27FC236}">
                <a16:creationId xmlns:a16="http://schemas.microsoft.com/office/drawing/2014/main" id="{FF97C442-0C39-4029-1288-172878015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718" y="2317398"/>
            <a:ext cx="6888161" cy="1450246"/>
          </a:xfrm>
          <a:prstGeom prst="octagon">
            <a:avLst>
              <a:gd name="adj" fmla="val 29287"/>
            </a:avLst>
          </a:prstGeom>
          <a:solidFill>
            <a:srgbClr val="F8F1E5"/>
          </a:solidFill>
          <a:ln w="9525">
            <a:miter lim="800000"/>
            <a:headEnd/>
            <a:tailEnd/>
          </a:ln>
          <a:scene3d>
            <a:camera prst="legacyPerspectiveFront">
              <a:rot lat="20099962" lon="0" rev="0"/>
            </a:camera>
            <a:lightRig rig="legacyNormal1" dir="t"/>
          </a:scene3d>
          <a:sp3d extrusionH="290500" prstMaterial="legacyPlastic">
            <a:bevelT w="13500" h="13500" prst="angle"/>
            <a:bevelB w="13500" h="13500" prst="angle"/>
            <a:extrusionClr>
              <a:schemeClr val="bg2">
                <a:lumMod val="50000"/>
              </a:schemeClr>
            </a:extrusionClr>
            <a:contourClr>
              <a:srgbClr val="FFFF00"/>
            </a:contourClr>
          </a:sp3d>
        </p:spPr>
        <p:txBody>
          <a:bodyPr lIns="0" tIns="0" rIns="0" bIns="0" anchor="ctr">
            <a:flatTx/>
          </a:bodyPr>
          <a:lstStyle>
            <a:lvl1pPr marL="87313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87313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Não é ainda possível </a:t>
            </a:r>
          </a:p>
          <a:p>
            <a:pPr marL="87313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Uma relação direta com os atos de</a:t>
            </a:r>
          </a:p>
          <a:p>
            <a:pPr marL="87313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engenharia</a:t>
            </a:r>
          </a:p>
        </p:txBody>
      </p:sp>
      <p:sp>
        <p:nvSpPr>
          <p:cNvPr id="877573" name="AutoShape 5">
            <a:extLst>
              <a:ext uri="{FF2B5EF4-FFF2-40B4-BE49-F238E27FC236}">
                <a16:creationId xmlns:a16="http://schemas.microsoft.com/office/drawing/2014/main" id="{2E074237-28A6-0544-C2B3-1BB8A5B8B8C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19439" y="4132263"/>
            <a:ext cx="865187" cy="608012"/>
          </a:xfrm>
          <a:custGeom>
            <a:avLst/>
            <a:gdLst>
              <a:gd name="T0" fmla="*/ 497763 w 21600"/>
              <a:gd name="T1" fmla="*/ 0 h 21600"/>
              <a:gd name="T2" fmla="*/ 497763 w 21600"/>
              <a:gd name="T3" fmla="*/ 567408 h 21600"/>
              <a:gd name="T4" fmla="*/ 143076 w 21600"/>
              <a:gd name="T5" fmla="*/ 1008062 h 21600"/>
              <a:gd name="T6" fmla="*/ 865188 w 21600"/>
              <a:gd name="T7" fmla="*/ 2837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585 h 21600"/>
              <a:gd name="T14" fmla="*/ 16328 w 21600"/>
              <a:gd name="T15" fmla="*/ 95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2585"/>
                </a:lnTo>
                <a:cubicBezTo>
                  <a:pt x="5564" y="2585"/>
                  <a:pt x="0" y="6871"/>
                  <a:pt x="0" y="12158"/>
                </a:cubicBezTo>
                <a:lnTo>
                  <a:pt x="0" y="21600"/>
                </a:lnTo>
                <a:lnTo>
                  <a:pt x="7143" y="21600"/>
                </a:lnTo>
                <a:lnTo>
                  <a:pt x="7143" y="12158"/>
                </a:lnTo>
                <a:cubicBezTo>
                  <a:pt x="7143" y="10730"/>
                  <a:pt x="9509" y="9573"/>
                  <a:pt x="12427" y="9573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9525">
            <a:miter lim="800000"/>
            <a:headEnd/>
            <a:tailEnd/>
          </a:ln>
          <a:scene3d>
            <a:camera prst="legacyPerspectiveFront">
              <a:rot lat="20099998" lon="0" rev="0"/>
            </a:camera>
            <a:lightRig rig="legacyNormal1" dir="t"/>
          </a:scene3d>
          <a:sp3d extrusionH="290500" prstMaterial="legacyPlastic">
            <a:bevelT w="13500" h="13500" prst="angle"/>
            <a:bevelB w="13500" h="13500" prst="angle"/>
            <a:extrusionClr>
              <a:schemeClr val="bg2">
                <a:lumMod val="50000"/>
              </a:schemeClr>
            </a:extrusionClr>
          </a:sp3d>
        </p:spPr>
        <p:txBody>
          <a:bodyPr rot="10800000" vert="eaVert" wrap="none" anchor="ctr">
            <a:flatTx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7579" name="AutoShape 11">
            <a:extLst>
              <a:ext uri="{FF2B5EF4-FFF2-40B4-BE49-F238E27FC236}">
                <a16:creationId xmlns:a16="http://schemas.microsoft.com/office/drawing/2014/main" id="{A6F491EC-7B29-CBA3-3CE6-BCF9D8D7C0B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474913" y="5429251"/>
            <a:ext cx="900112" cy="574675"/>
          </a:xfrm>
          <a:custGeom>
            <a:avLst/>
            <a:gdLst>
              <a:gd name="T0" fmla="*/ 517857 w 21600"/>
              <a:gd name="T1" fmla="*/ 0 h 21600"/>
              <a:gd name="T2" fmla="*/ 517857 w 21600"/>
              <a:gd name="T3" fmla="*/ 567409 h 21600"/>
              <a:gd name="T4" fmla="*/ 148852 w 21600"/>
              <a:gd name="T5" fmla="*/ 1008063 h 21600"/>
              <a:gd name="T6" fmla="*/ 900113 w 21600"/>
              <a:gd name="T7" fmla="*/ 2837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585 h 21600"/>
              <a:gd name="T14" fmla="*/ 16328 w 21600"/>
              <a:gd name="T15" fmla="*/ 95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2585"/>
                </a:lnTo>
                <a:cubicBezTo>
                  <a:pt x="5564" y="2585"/>
                  <a:pt x="0" y="6871"/>
                  <a:pt x="0" y="12158"/>
                </a:cubicBezTo>
                <a:lnTo>
                  <a:pt x="0" y="21600"/>
                </a:lnTo>
                <a:lnTo>
                  <a:pt x="7143" y="21600"/>
                </a:lnTo>
                <a:lnTo>
                  <a:pt x="7143" y="12158"/>
                </a:lnTo>
                <a:cubicBezTo>
                  <a:pt x="7143" y="10730"/>
                  <a:pt x="9509" y="9573"/>
                  <a:pt x="12427" y="9573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9525">
            <a:miter lim="800000"/>
            <a:headEnd/>
            <a:tailEnd/>
          </a:ln>
          <a:scene3d>
            <a:camera prst="legacyPerspectiveFront">
              <a:rot lat="20099998" lon="0" rev="0"/>
            </a:camera>
            <a:lightRig rig="legacyNormal1" dir="t"/>
          </a:scene3d>
          <a:sp3d extrusionH="290500" prstMaterial="legacyPlastic">
            <a:bevelT w="13500" h="13500" prst="angle"/>
            <a:bevelB w="13500" h="13500" prst="angle"/>
            <a:extrusionClr>
              <a:schemeClr val="bg2">
                <a:lumMod val="50000"/>
              </a:schemeClr>
            </a:extrusionClr>
          </a:sp3d>
        </p:spPr>
        <p:txBody>
          <a:bodyPr rot="10800000" vert="eaVert" wrap="none" anchor="ctr">
            <a:flatTx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7580" name="AutoShape 12">
            <a:extLst>
              <a:ext uri="{FF2B5EF4-FFF2-40B4-BE49-F238E27FC236}">
                <a16:creationId xmlns:a16="http://schemas.microsoft.com/office/drawing/2014/main" id="{16933731-10C3-D43E-533C-662A85386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4" y="4149725"/>
            <a:ext cx="7273617" cy="82550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PerspectiveFront">
              <a:rot lat="20099962" lon="0" rev="0"/>
            </a:camera>
            <a:lightRig rig="legacyNormal1" dir="t"/>
          </a:scene3d>
          <a:sp3d extrusionH="290500" prstMaterial="legacyPlastic">
            <a:bevelT w="13500" h="13500" prst="angle"/>
            <a:bevelB w="13500" h="13500" prst="angle"/>
            <a:extrusionClr>
              <a:schemeClr val="bg2">
                <a:lumMod val="50000"/>
              </a:schemeClr>
            </a:extrusionClr>
            <a:contourClr>
              <a:srgbClr val="FFFF00"/>
            </a:contourClr>
          </a:sp3d>
        </p:spPr>
        <p:txBody>
          <a:bodyPr lIns="0" tIns="0" rIns="0" bIns="0" anchor="ctr">
            <a:flatTx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Trabalho de sensibilização</a:t>
            </a:r>
          </a:p>
        </p:txBody>
      </p:sp>
      <p:sp>
        <p:nvSpPr>
          <p:cNvPr id="877583" name="AutoShape 15">
            <a:extLst>
              <a:ext uri="{FF2B5EF4-FFF2-40B4-BE49-F238E27FC236}">
                <a16:creationId xmlns:a16="http://schemas.microsoft.com/office/drawing/2014/main" id="{3AB4915C-32A3-2A35-7E17-4AFD40727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4" y="5350294"/>
            <a:ext cx="6120478" cy="98742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PerspectiveFront">
              <a:rot lat="20099962" lon="0" rev="0"/>
            </a:camera>
            <a:lightRig rig="legacyNormal1" dir="t"/>
          </a:scene3d>
          <a:sp3d extrusionH="290500" prstMaterial="legacyPlastic">
            <a:bevelT w="13500" h="13500" prst="angle"/>
            <a:bevelB w="13500" h="13500" prst="angle"/>
            <a:extrusionClr>
              <a:schemeClr val="bg2">
                <a:lumMod val="50000"/>
              </a:schemeClr>
            </a:extrusionClr>
            <a:contourClr>
              <a:srgbClr val="FFFF00"/>
            </a:contourClr>
          </a:sp3d>
        </p:spPr>
        <p:txBody>
          <a:bodyPr lIns="0" tIns="0" rIns="0" bIns="0" anchor="ctr">
            <a:flatTx/>
          </a:bodyPr>
          <a:lstStyle>
            <a:lvl1pPr marL="174625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4625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…  importância da especialização na prática profissional</a:t>
            </a:r>
          </a:p>
        </p:txBody>
      </p:sp>
      <p:sp>
        <p:nvSpPr>
          <p:cNvPr id="877587" name="AutoShape 19">
            <a:extLst>
              <a:ext uri="{FF2B5EF4-FFF2-40B4-BE49-F238E27FC236}">
                <a16:creationId xmlns:a16="http://schemas.microsoft.com/office/drawing/2014/main" id="{294EAD41-87E2-DC05-6791-841D969ACDD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649664" y="1480630"/>
            <a:ext cx="865187" cy="2153662"/>
          </a:xfrm>
          <a:custGeom>
            <a:avLst/>
            <a:gdLst>
              <a:gd name="T0" fmla="*/ 497763 w 21600"/>
              <a:gd name="T1" fmla="*/ 0 h 21600"/>
              <a:gd name="T2" fmla="*/ 497763 w 21600"/>
              <a:gd name="T3" fmla="*/ 567409 h 21600"/>
              <a:gd name="T4" fmla="*/ 143076 w 21600"/>
              <a:gd name="T5" fmla="*/ 1008063 h 21600"/>
              <a:gd name="T6" fmla="*/ 865187 w 21600"/>
              <a:gd name="T7" fmla="*/ 2837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585 h 21600"/>
              <a:gd name="T14" fmla="*/ 16328 w 21600"/>
              <a:gd name="T15" fmla="*/ 95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2585"/>
                </a:lnTo>
                <a:cubicBezTo>
                  <a:pt x="5564" y="2585"/>
                  <a:pt x="0" y="6871"/>
                  <a:pt x="0" y="12158"/>
                </a:cubicBezTo>
                <a:lnTo>
                  <a:pt x="0" y="21600"/>
                </a:lnTo>
                <a:lnTo>
                  <a:pt x="7143" y="21600"/>
                </a:lnTo>
                <a:lnTo>
                  <a:pt x="7143" y="12158"/>
                </a:lnTo>
                <a:cubicBezTo>
                  <a:pt x="7143" y="10730"/>
                  <a:pt x="9509" y="9573"/>
                  <a:pt x="12427" y="9573"/>
                </a:cubicBezTo>
                <a:lnTo>
                  <a:pt x="12427" y="121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miter lim="800000"/>
            <a:headEnd/>
            <a:tailEnd/>
          </a:ln>
          <a:scene3d>
            <a:camera prst="legacyPerspectiveFront">
              <a:rot lat="20099998" lon="0" rev="0"/>
            </a:camera>
            <a:lightRig rig="legacyNormal1" dir="t"/>
          </a:scene3d>
          <a:sp3d extrusionH="290500" prstMaterial="legacyPlastic">
            <a:bevelT w="13500" h="13500" prst="angle"/>
            <a:bevelB w="13500" h="13500" prst="angle"/>
            <a:extrusionClr>
              <a:schemeClr val="bg2">
                <a:lumMod val="50000"/>
              </a:schemeClr>
            </a:extrusionClr>
          </a:sp3d>
        </p:spPr>
        <p:txBody>
          <a:bodyPr rot="10800000" vert="eaVert" wrap="none" anchor="ctr">
            <a:flatTx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id="{B06677EA-5383-8F6D-90B1-7702DC0238D4}"/>
              </a:ext>
            </a:extLst>
          </p:cNvPr>
          <p:cNvGrpSpPr>
            <a:grpSpLocks/>
          </p:cNvGrpSpPr>
          <p:nvPr/>
        </p:nvGrpSpPr>
        <p:grpSpPr bwMode="auto">
          <a:xfrm>
            <a:off x="3119438" y="1571105"/>
            <a:ext cx="288925" cy="2418285"/>
            <a:chOff x="1156" y="1525"/>
            <a:chExt cx="183" cy="726"/>
          </a:xfrm>
          <a:solidFill>
            <a:schemeClr val="bg2">
              <a:lumMod val="50000"/>
            </a:schemeClr>
          </a:solidFill>
        </p:grpSpPr>
        <p:sp>
          <p:nvSpPr>
            <p:cNvPr id="877589" name="Rectangle 21">
              <a:extLst>
                <a:ext uri="{FF2B5EF4-FFF2-40B4-BE49-F238E27FC236}">
                  <a16:creationId xmlns:a16="http://schemas.microsoft.com/office/drawing/2014/main" id="{08D51674-7510-0E0B-E398-B12811A12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" y="1525"/>
              <a:ext cx="182" cy="182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  <a:scene3d>
              <a:camera prst="legacyPerspectiveFront">
                <a:rot lat="20099999" lon="0" rev="0"/>
              </a:camera>
              <a:lightRig rig="legacyNormal1" dir="t"/>
            </a:scene3d>
            <a:sp3d extrusionH="290500" prstMaterial="legacyPlastic">
              <a:bevelT w="13500" h="13500" prst="angle"/>
              <a:bevelB w="13500" h="13500" prst="angle"/>
              <a:extrusionClr>
                <a:schemeClr val="bg2">
                  <a:lumMod val="50000"/>
                </a:schemeClr>
              </a:extrusionClr>
            </a:sp3d>
          </p:spPr>
          <p:txBody>
            <a:bodyPr vert="eaVert" wrap="none" anchor="ctr">
              <a:flatTx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6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7590" name="Rectangle 22">
              <a:extLst>
                <a:ext uri="{FF2B5EF4-FFF2-40B4-BE49-F238E27FC236}">
                  <a16:creationId xmlns:a16="http://schemas.microsoft.com/office/drawing/2014/main" id="{08523594-4E16-D210-1DC4-BB4FC3690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1797"/>
              <a:ext cx="182" cy="182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  <a:scene3d>
              <a:camera prst="legacyPerspectiveFront">
                <a:rot lat="20099999" lon="0" rev="0"/>
              </a:camera>
              <a:lightRig rig="legacyNormal1" dir="t"/>
            </a:scene3d>
            <a:sp3d extrusionH="290500" prstMaterial="legacyPlastic">
              <a:bevelT w="13500" h="13500" prst="angle"/>
              <a:bevelB w="13500" h="13500" prst="angle"/>
              <a:extrusionClr>
                <a:schemeClr val="bg2">
                  <a:lumMod val="50000"/>
                </a:schemeClr>
              </a:extrusionClr>
            </a:sp3d>
          </p:spPr>
          <p:txBody>
            <a:bodyPr vert="eaVert" wrap="none" anchor="ctr">
              <a:flatTx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6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7591" name="Rectangle 23">
              <a:extLst>
                <a:ext uri="{FF2B5EF4-FFF2-40B4-BE49-F238E27FC236}">
                  <a16:creationId xmlns:a16="http://schemas.microsoft.com/office/drawing/2014/main" id="{A4D4EB4D-1512-8F03-926F-73409DADF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" y="2069"/>
              <a:ext cx="182" cy="182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  <a:scene3d>
              <a:camera prst="legacyPerspectiveFront">
                <a:rot lat="20099999" lon="0" rev="0"/>
              </a:camera>
              <a:lightRig rig="legacyNormal1" dir="t"/>
            </a:scene3d>
            <a:sp3d extrusionH="290500" prstMaterial="legacyPlastic">
              <a:bevelT w="13500" h="13500" prst="angle"/>
              <a:bevelB w="13500" h="13500" prst="angle"/>
              <a:extrusionClr>
                <a:schemeClr val="bg2">
                  <a:lumMod val="50000"/>
                </a:schemeClr>
              </a:extrusionClr>
            </a:sp3d>
          </p:spPr>
          <p:txBody>
            <a:bodyPr vert="eaVert" wrap="none" anchor="ctr">
              <a:flatTx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6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7">
            <a:extLst>
              <a:ext uri="{FF2B5EF4-FFF2-40B4-BE49-F238E27FC236}">
                <a16:creationId xmlns:a16="http://schemas.microsoft.com/office/drawing/2014/main" id="{271F376D-9E99-9D3D-4256-FF6141241215}"/>
              </a:ext>
            </a:extLst>
          </p:cNvPr>
          <p:cNvGrpSpPr>
            <a:grpSpLocks/>
          </p:cNvGrpSpPr>
          <p:nvPr/>
        </p:nvGrpSpPr>
        <p:grpSpPr bwMode="auto">
          <a:xfrm>
            <a:off x="2484438" y="1571105"/>
            <a:ext cx="303220" cy="3713685"/>
            <a:chOff x="868" y="1524"/>
            <a:chExt cx="188" cy="1543"/>
          </a:xfrm>
          <a:solidFill>
            <a:schemeClr val="bg2">
              <a:lumMod val="50000"/>
            </a:schemeClr>
          </a:solidFill>
        </p:grpSpPr>
        <p:sp>
          <p:nvSpPr>
            <p:cNvPr id="877572" name="Rectangle 4">
              <a:extLst>
                <a:ext uri="{FF2B5EF4-FFF2-40B4-BE49-F238E27FC236}">
                  <a16:creationId xmlns:a16="http://schemas.microsoft.com/office/drawing/2014/main" id="{4A1C090A-2816-3994-49E9-84621443D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613"/>
              <a:ext cx="182" cy="182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  <a:scene3d>
              <a:camera prst="legacyPerspectiveFront">
                <a:rot lat="20099999" lon="0" rev="0"/>
              </a:camera>
              <a:lightRig rig="legacyNormal1" dir="t"/>
            </a:scene3d>
            <a:sp3d extrusionH="290500" prstMaterial="legacyPlastic">
              <a:bevelT w="13500" h="13500" prst="angle"/>
              <a:bevelB w="13500" h="13500" prst="angle"/>
              <a:extrusionClr>
                <a:schemeClr val="bg2">
                  <a:lumMod val="50000"/>
                </a:schemeClr>
              </a:extrusionClr>
            </a:sp3d>
          </p:spPr>
          <p:txBody>
            <a:bodyPr vert="eaVert" wrap="none" anchor="ctr">
              <a:flatTx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6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91535" name="Group 6">
              <a:extLst>
                <a:ext uri="{FF2B5EF4-FFF2-40B4-BE49-F238E27FC236}">
                  <a16:creationId xmlns:a16="http://schemas.microsoft.com/office/drawing/2014/main" id="{36BD2688-11D0-E291-BDC4-6ADCE25831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" y="1524"/>
              <a:ext cx="183" cy="998"/>
              <a:chOff x="4830" y="1389"/>
              <a:chExt cx="183" cy="998"/>
            </a:xfrm>
            <a:grpFill/>
          </p:grpSpPr>
          <p:sp>
            <p:nvSpPr>
              <p:cNvPr id="877575" name="Rectangle 7">
                <a:extLst>
                  <a:ext uri="{FF2B5EF4-FFF2-40B4-BE49-F238E27FC236}">
                    <a16:creationId xmlns:a16="http://schemas.microsoft.com/office/drawing/2014/main" id="{700B20F7-67D3-8A7B-DCD7-E76FBA374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1" y="1389"/>
                <a:ext cx="182" cy="182"/>
              </a:xfrm>
              <a:prstGeom prst="rect">
                <a:avLst/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  <a:scene3d>
                <a:camera prst="legacyPerspectiveFront">
                  <a:rot lat="20099999" lon="0" rev="0"/>
                </a:camera>
                <a:lightRig rig="legacyNormal1" dir="t"/>
              </a:scene3d>
              <a:sp3d extrusionH="290500" prstMaterial="legacyPlastic">
                <a:bevelT w="13500" h="13500" prst="angle"/>
                <a:bevelB w="13500" h="13500" prst="angle"/>
                <a:extrusionClr>
                  <a:schemeClr val="bg2">
                    <a:lumMod val="50000"/>
                  </a:schemeClr>
                </a:extrusionClr>
              </a:sp3d>
            </p:spPr>
            <p:txBody>
              <a:bodyPr vert="eaVert" wrap="none" anchor="ctr">
                <a:flatTx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6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7576" name="Rectangle 8">
                <a:extLst>
                  <a:ext uri="{FF2B5EF4-FFF2-40B4-BE49-F238E27FC236}">
                    <a16:creationId xmlns:a16="http://schemas.microsoft.com/office/drawing/2014/main" id="{A5BC3D75-EDA6-2B0B-82DA-6E33241D2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1661"/>
                <a:ext cx="182" cy="182"/>
              </a:xfrm>
              <a:prstGeom prst="rect">
                <a:avLst/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  <a:scene3d>
                <a:camera prst="legacyPerspectiveFront">
                  <a:rot lat="20099999" lon="0" rev="0"/>
                </a:camera>
                <a:lightRig rig="legacyNormal1" dir="t"/>
              </a:scene3d>
              <a:sp3d extrusionH="290500" prstMaterial="legacyPlastic">
                <a:bevelT w="13500" h="13500" prst="angle"/>
                <a:bevelB w="13500" h="13500" prst="angle"/>
                <a:extrusionClr>
                  <a:schemeClr val="bg2">
                    <a:lumMod val="50000"/>
                  </a:schemeClr>
                </a:extrusionClr>
              </a:sp3d>
            </p:spPr>
            <p:txBody>
              <a:bodyPr vert="eaVert" wrap="none" anchor="ctr">
                <a:flatTx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6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7577" name="Rectangle 9">
                <a:extLst>
                  <a:ext uri="{FF2B5EF4-FFF2-40B4-BE49-F238E27FC236}">
                    <a16:creationId xmlns:a16="http://schemas.microsoft.com/office/drawing/2014/main" id="{AA37F50D-5005-FCE6-84E0-E854C3567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1" y="1933"/>
                <a:ext cx="182" cy="182"/>
              </a:xfrm>
              <a:prstGeom prst="rect">
                <a:avLst/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  <a:scene3d>
                <a:camera prst="legacyPerspectiveFront">
                  <a:rot lat="20099999" lon="0" rev="0"/>
                </a:camera>
                <a:lightRig rig="legacyNormal1" dir="t"/>
              </a:scene3d>
              <a:sp3d extrusionH="290500" prstMaterial="legacyPlastic">
                <a:bevelT w="13500" h="13500" prst="angle"/>
                <a:bevelB w="13500" h="13500" prst="angle"/>
                <a:extrusionClr>
                  <a:schemeClr val="bg2">
                    <a:lumMod val="50000"/>
                  </a:schemeClr>
                </a:extrusionClr>
              </a:sp3d>
            </p:spPr>
            <p:txBody>
              <a:bodyPr vert="eaVert" wrap="none" anchor="ctr">
                <a:flatTx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6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7578" name="Rectangle 10">
                <a:extLst>
                  <a:ext uri="{FF2B5EF4-FFF2-40B4-BE49-F238E27FC236}">
                    <a16:creationId xmlns:a16="http://schemas.microsoft.com/office/drawing/2014/main" id="{15082E2A-FE80-BB00-BA7A-74D9EA371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2205"/>
                <a:ext cx="182" cy="182"/>
              </a:xfrm>
              <a:prstGeom prst="rect">
                <a:avLst/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  <a:scene3d>
                <a:camera prst="legacyPerspectiveFront">
                  <a:rot lat="20099999" lon="0" rev="0"/>
                </a:camera>
                <a:lightRig rig="legacyNormal1" dir="t"/>
              </a:scene3d>
              <a:sp3d extrusionH="290500" prstMaterial="legacyPlastic">
                <a:bevelT w="13500" h="13500" prst="angle"/>
                <a:bevelB w="13500" h="13500" prst="angle"/>
                <a:extrusionClr>
                  <a:schemeClr val="bg2">
                    <a:lumMod val="50000"/>
                  </a:schemeClr>
                </a:extrusionClr>
              </a:sp3d>
            </p:spPr>
            <p:txBody>
              <a:bodyPr vert="eaVert" wrap="none" anchor="ctr">
                <a:flatTx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4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6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7594" name="Rectangle 26">
              <a:extLst>
                <a:ext uri="{FF2B5EF4-FFF2-40B4-BE49-F238E27FC236}">
                  <a16:creationId xmlns:a16="http://schemas.microsoft.com/office/drawing/2014/main" id="{E590B2B3-E50F-8D89-D46D-D9062E653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885"/>
              <a:ext cx="182" cy="182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  <a:scene3d>
              <a:camera prst="legacyPerspectiveFront">
                <a:rot lat="20099999" lon="0" rev="0"/>
              </a:camera>
              <a:lightRig rig="legacyNormal1" dir="t"/>
            </a:scene3d>
            <a:sp3d extrusionH="290500" prstMaterial="legacyPlastic">
              <a:bevelT w="13500" h="13500" prst="angle"/>
              <a:bevelB w="13500" h="13500" prst="angle"/>
              <a:extrusionClr>
                <a:schemeClr val="bg2">
                  <a:lumMod val="50000"/>
                </a:schemeClr>
              </a:extrusionClr>
            </a:sp3d>
          </p:spPr>
          <p:txBody>
            <a:bodyPr vert="eaVert" wrap="none" anchor="ctr">
              <a:flatTx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6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3AE1D2-4233-20FF-BEAC-9D08F17CA6F5}"/>
              </a:ext>
            </a:extLst>
          </p:cNvPr>
          <p:cNvSpPr txBox="1"/>
          <p:nvPr/>
        </p:nvSpPr>
        <p:spPr>
          <a:xfrm>
            <a:off x="4406370" y="994875"/>
            <a:ext cx="7702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… o que é necessário percorrer</a:t>
            </a:r>
          </a:p>
        </p:txBody>
      </p:sp>
      <p:sp>
        <p:nvSpPr>
          <p:cNvPr id="4" name="Marcador de Posição do Número do Diapositivo 4">
            <a:extLst>
              <a:ext uri="{FF2B5EF4-FFF2-40B4-BE49-F238E27FC236}">
                <a16:creationId xmlns:a16="http://schemas.microsoft.com/office/drawing/2014/main" id="{7B9C6364-CBC8-B2CC-371D-9A7A6B5E0D7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28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9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7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7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7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7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77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571" grpId="0" animBg="1"/>
      <p:bldP spid="877580" grpId="0" animBg="1"/>
      <p:bldP spid="87758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8E9C5-A3D6-34EB-AB00-98C5122FF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29D2E8F4-87E0-B0FB-1616-D66051CC999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29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12843-4696-33BE-81A7-7EAEFEFA8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C49B4DF-DB84-A5CE-F330-78C44CB901F9}"/>
              </a:ext>
            </a:extLst>
          </p:cNvPr>
          <p:cNvSpPr txBox="1">
            <a:spLocks noChangeArrowheads="1"/>
          </p:cNvSpPr>
          <p:nvPr/>
        </p:nvSpPr>
        <p:spPr>
          <a:xfrm>
            <a:off x="504491" y="1186965"/>
            <a:ext cx="11937304" cy="496887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1- Reabilitação um desafio </a:t>
            </a:r>
            <a:r>
              <a:rPr lang="pt-PT" altLang="pt-PT" sz="2000" b="1" dirty="0" err="1">
                <a:solidFill>
                  <a:srgbClr val="990000"/>
                </a:solidFill>
              </a:rPr>
              <a:t>societal</a:t>
            </a:r>
            <a:endParaRPr lang="pt-PT" altLang="pt-PT" sz="20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2- Património Cultural Edificado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3- Importância da especialização da OE em </a:t>
            </a:r>
            <a:r>
              <a:rPr lang="pt-PT" altLang="pt-PT" sz="2000" b="1" dirty="0" err="1">
                <a:solidFill>
                  <a:srgbClr val="990000"/>
                </a:solidFill>
              </a:rPr>
              <a:t>RePC</a:t>
            </a:r>
            <a:endParaRPr lang="pt-PT" altLang="pt-PT" sz="20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4- Especialização em </a:t>
            </a:r>
            <a:r>
              <a:rPr lang="pt-PT" altLang="pt-PT" sz="2000" b="1" dirty="0" err="1">
                <a:solidFill>
                  <a:srgbClr val="990000"/>
                </a:solidFill>
              </a:rPr>
              <a:t>RePC</a:t>
            </a:r>
            <a:r>
              <a:rPr lang="pt-PT" altLang="pt-PT" sz="2000" b="1" dirty="0">
                <a:solidFill>
                  <a:srgbClr val="990000"/>
                </a:solidFill>
              </a:rPr>
              <a:t> e Atos de Engenharia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4800" b="1" dirty="0">
                <a:solidFill>
                  <a:srgbClr val="990000"/>
                </a:solidFill>
              </a:rPr>
              <a:t>5- Candidatura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6 - Critérios de admissão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7- Caminho a percorrer</a:t>
            </a:r>
          </a:p>
        </p:txBody>
      </p:sp>
    </p:spTree>
    <p:extLst>
      <p:ext uri="{BB962C8B-B14F-4D97-AF65-F5344CB8AC3E}">
        <p14:creationId xmlns:p14="http://schemas.microsoft.com/office/powerpoint/2010/main" val="271243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16396-1939-2647-9D2D-5880341E4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B33E784-2E0F-2E36-4216-1C53E5C9BE44}"/>
              </a:ext>
            </a:extLst>
          </p:cNvPr>
          <p:cNvSpPr txBox="1"/>
          <p:nvPr/>
        </p:nvSpPr>
        <p:spPr>
          <a:xfrm>
            <a:off x="488997" y="1833439"/>
            <a:ext cx="1117509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rgbClr val="990000"/>
                </a:solidFill>
              </a:rPr>
              <a:t>A reabilitação do património construído constitui uma atividade complexa e multidisciplinar em que os engenheiros civis são uns dos principais protagonistas</a:t>
            </a:r>
            <a:r>
              <a:rPr lang="pt-PT" sz="2800" dirty="0">
                <a:solidFill>
                  <a:srgbClr val="990000"/>
                </a:solidFill>
              </a:rPr>
              <a:t>, não apenas nas fases de </a:t>
            </a:r>
            <a:r>
              <a:rPr lang="pt-PT" sz="2800" b="1" dirty="0">
                <a:solidFill>
                  <a:srgbClr val="990000"/>
                </a:solidFill>
              </a:rPr>
              <a:t>inspeção, diagnóstico e projeto</a:t>
            </a:r>
            <a:r>
              <a:rPr lang="pt-PT" sz="2800" dirty="0">
                <a:solidFill>
                  <a:srgbClr val="990000"/>
                </a:solidFill>
              </a:rPr>
              <a:t>, como também nas fases de </a:t>
            </a:r>
            <a:r>
              <a:rPr lang="pt-PT" sz="2800" b="1" dirty="0">
                <a:solidFill>
                  <a:srgbClr val="990000"/>
                </a:solidFill>
              </a:rPr>
              <a:t>execução, manutenção e monitorização</a:t>
            </a:r>
            <a:r>
              <a:rPr lang="pt-PT" sz="2800" dirty="0">
                <a:solidFill>
                  <a:srgbClr val="990000"/>
                </a:solidFill>
              </a:rPr>
              <a:t>. Para garantir a </a:t>
            </a:r>
            <a:r>
              <a:rPr lang="pt-PT" sz="2800" b="1" dirty="0">
                <a:solidFill>
                  <a:srgbClr val="990000"/>
                </a:solidFill>
              </a:rPr>
              <a:t>sustentabilidade material, ambiental, cultural, económica e social</a:t>
            </a:r>
            <a:r>
              <a:rPr lang="pt-PT" sz="2800" dirty="0">
                <a:solidFill>
                  <a:srgbClr val="990000"/>
                </a:solidFill>
              </a:rPr>
              <a:t>, muitas intervenções exigem um conjunto de ações destinadas à adaptação das preexistências a novos usos, à melhoria dos usos atuais ou a conferir adequadas características de </a:t>
            </a:r>
            <a:r>
              <a:rPr lang="pt-PT" sz="2800" b="1" dirty="0">
                <a:solidFill>
                  <a:srgbClr val="990000"/>
                </a:solidFill>
              </a:rPr>
              <a:t>desempenho e de segurança funcional, estrutural e construtiva</a:t>
            </a:r>
            <a:r>
              <a:rPr lang="pt-PT" sz="2800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C76708CF-A399-0424-1534-6010DF666DC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3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D85F18-A1C6-8D70-7456-55A12A219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11D589-0664-99CC-03A6-84642ABC09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911" y="1066689"/>
            <a:ext cx="11004842" cy="56786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9D7FD0F-B745-EC06-6883-A9877A9159A2}"/>
              </a:ext>
            </a:extLst>
          </p:cNvPr>
          <p:cNvSpPr/>
          <p:nvPr/>
        </p:nvSpPr>
        <p:spPr>
          <a:xfrm>
            <a:off x="410610" y="1739900"/>
            <a:ext cx="3519364" cy="439096"/>
          </a:xfrm>
          <a:prstGeom prst="rect">
            <a:avLst/>
          </a:prstGeom>
          <a:noFill/>
          <a:ln w="31750">
            <a:solidFill>
              <a:srgbClr val="99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osição do Número do Diapositivo 4">
            <a:extLst>
              <a:ext uri="{FF2B5EF4-FFF2-40B4-BE49-F238E27FC236}">
                <a16:creationId xmlns:a16="http://schemas.microsoft.com/office/drawing/2014/main" id="{A67C0AA6-D4FF-D5B6-1BCE-051750075D0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30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6" name="Imagem 475270525">
            <a:extLst>
              <a:ext uri="{FF2B5EF4-FFF2-40B4-BE49-F238E27FC236}">
                <a16:creationId xmlns:a16="http://schemas.microsoft.com/office/drawing/2014/main" id="{218DBB22-7F8B-6B80-9E89-1FAB7E69D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2" r="53224" b="1"/>
          <a:stretch>
            <a:fillRect/>
          </a:stretch>
        </p:blipFill>
        <p:spPr bwMode="auto">
          <a:xfrm>
            <a:off x="410610" y="340822"/>
            <a:ext cx="1808888" cy="72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6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CC4AB-1F9F-E009-B1D5-D8564F15B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EE702A-4139-9889-BD1E-694878E163FB}"/>
              </a:ext>
            </a:extLst>
          </p:cNvPr>
          <p:cNvSpPr txBox="1">
            <a:spLocks noChangeArrowheads="1"/>
          </p:cNvSpPr>
          <p:nvPr/>
        </p:nvSpPr>
        <p:spPr>
          <a:xfrm>
            <a:off x="523135" y="1549401"/>
            <a:ext cx="11397115" cy="4521199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🔹 Aceder ao Balcão Único Eletrónico – SIGOE:</a:t>
            </a:r>
            <a:b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👉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hlinkClick r:id="rId3"/>
              </a:rPr>
              <a:t>https://sigoe.ordemdosengenheiros.pt/BU</a:t>
            </a:r>
            <a:endParaRPr kumimoji="0" lang="pt-PT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altLang="pt-PT" sz="2000" b="1" i="0" u="none" strike="noStrike" kern="1200" cap="all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4E463DC-1FF5-3D0B-6634-B3806452A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Depois clicar em</a:t>
            </a:r>
            <a:r>
              <a:rPr kumimoji="0" lang="pt-PT" altLang="pt-PT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ENTRAR:</a:t>
            </a:r>
            <a:endParaRPr kumimoji="0" lang="pt-PT" altLang="pt-P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0E1B96E-A189-ECD1-32B6-9230F188B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701" y="764570"/>
            <a:ext cx="47484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Preencher com os dados de acesso: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Utilizador (endereço eletrónico)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PT" alt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Password</a:t>
            </a:r>
          </a:p>
        </p:txBody>
      </p:sp>
      <p:pic>
        <p:nvPicPr>
          <p:cNvPr id="5" name="Imagem 4" descr="Uma imagem com texto, captura de ecrã, Tipo de letra, logótipo&#10;&#10;Os conteúdos gerados por IA poderão estar incorretos.">
            <a:extLst>
              <a:ext uri="{FF2B5EF4-FFF2-40B4-BE49-F238E27FC236}">
                <a16:creationId xmlns:a16="http://schemas.microsoft.com/office/drawing/2014/main" id="{6E6C7428-914B-4049-25B4-268DAF123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763" y="2566930"/>
            <a:ext cx="2773959" cy="395134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C9CC409-91A4-5EEE-268A-29298E811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79" y="2566931"/>
            <a:ext cx="7702570" cy="3951346"/>
          </a:xfrm>
          <a:prstGeom prst="rect">
            <a:avLst/>
          </a:prstGeom>
        </p:spPr>
      </p:pic>
      <p:sp>
        <p:nvSpPr>
          <p:cNvPr id="6" name="Marcador de Posição do Número do Diapositivo 4">
            <a:extLst>
              <a:ext uri="{FF2B5EF4-FFF2-40B4-BE49-F238E27FC236}">
                <a16:creationId xmlns:a16="http://schemas.microsoft.com/office/drawing/2014/main" id="{8E8AEB07-BE0F-EF8A-39EB-FA3622D9B955}"/>
              </a:ext>
            </a:extLst>
          </p:cNvPr>
          <p:cNvSpPr txBox="1">
            <a:spLocks/>
          </p:cNvSpPr>
          <p:nvPr/>
        </p:nvSpPr>
        <p:spPr>
          <a:xfrm>
            <a:off x="8592671" y="64903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31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2B4265-5EE3-8B48-52D0-5F6766516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95DB9A-9036-8E29-EEF6-FB19F99A8A87}"/>
              </a:ext>
            </a:extLst>
          </p:cNvPr>
          <p:cNvSpPr txBox="1">
            <a:spLocks noChangeArrowheads="1"/>
          </p:cNvSpPr>
          <p:nvPr/>
        </p:nvSpPr>
        <p:spPr>
          <a:xfrm>
            <a:off x="523136" y="1549401"/>
            <a:ext cx="8290664" cy="4521199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Área Pessoal escolher </a:t>
            </a:r>
            <a:r>
              <a:rPr kumimoji="0" lang="pt-PT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PEDIDOS</a:t>
            </a:r>
            <a:endParaRPr kumimoji="0" lang="pt-P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kumimoji="0" lang="pt-P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altLang="pt-PT" sz="2000" b="1" i="0" u="none" strike="noStrike" kern="1200" cap="all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543C4EA-B3FD-970C-91AF-6B7E20A2E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Depois clicar em</a:t>
            </a:r>
            <a:r>
              <a:rPr kumimoji="0" lang="pt-PT" altLang="pt-PT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ENTRAR:</a:t>
            </a:r>
            <a:endParaRPr kumimoji="0" lang="pt-PT" altLang="pt-P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agem 5" descr="Uma imagem com texto, captura de ecrã, Tipo de letra, software&#10;&#10;Os conteúdos gerados por IA poderão estar incorretos.">
            <a:extLst>
              <a:ext uri="{FF2B5EF4-FFF2-40B4-BE49-F238E27FC236}">
                <a16:creationId xmlns:a16="http://schemas.microsoft.com/office/drawing/2014/main" id="{310C9837-CD68-F96A-72B2-B36FE62A9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36" y="2142172"/>
            <a:ext cx="6939904" cy="345852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6009C7C-FCE4-424C-5125-7A6EAD2FC363}"/>
              </a:ext>
            </a:extLst>
          </p:cNvPr>
          <p:cNvSpPr txBox="1"/>
          <p:nvPr/>
        </p:nvSpPr>
        <p:spPr>
          <a:xfrm>
            <a:off x="7773142" y="619434"/>
            <a:ext cx="4000500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 pedidos escolher:</a:t>
            </a:r>
            <a:endParaRPr kumimoji="0" lang="pt-P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Titulo de Especialista - Atribuição</a:t>
            </a:r>
            <a:endParaRPr kumimoji="0" lang="pt-P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 descr="Uma imagem com texto, captura de ecrã, Tipo de letra, número&#10;&#10;Os conteúdos gerados por IA poderão estar incorretos.">
            <a:extLst>
              <a:ext uri="{FF2B5EF4-FFF2-40B4-BE49-F238E27FC236}">
                <a16:creationId xmlns:a16="http://schemas.microsoft.com/office/drawing/2014/main" id="{EC946C41-3FFC-A155-046B-291C93B9D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685" y="1622117"/>
            <a:ext cx="2939415" cy="4733925"/>
          </a:xfrm>
          <a:prstGeom prst="rect">
            <a:avLst/>
          </a:prstGeom>
        </p:spPr>
      </p:pic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8E0F2246-2424-6435-FDC1-A8D4B4934847}"/>
              </a:ext>
            </a:extLst>
          </p:cNvPr>
          <p:cNvSpPr/>
          <p:nvPr/>
        </p:nvSpPr>
        <p:spPr>
          <a:xfrm>
            <a:off x="6747831" y="2214388"/>
            <a:ext cx="159745" cy="649995"/>
          </a:xfrm>
          <a:prstGeom prst="downArrow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B0923ADB-4A24-A2C3-1D3B-98C6B5B071B1}"/>
              </a:ext>
            </a:extLst>
          </p:cNvPr>
          <p:cNvSpPr/>
          <p:nvPr/>
        </p:nvSpPr>
        <p:spPr>
          <a:xfrm>
            <a:off x="7656723" y="5420299"/>
            <a:ext cx="646962" cy="180400"/>
          </a:xfrm>
          <a:prstGeom prst="rightArrow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B72A4D73-0063-E2FB-CBC8-5123C9DE8BB6}"/>
              </a:ext>
            </a:extLst>
          </p:cNvPr>
          <p:cNvSpPr/>
          <p:nvPr/>
        </p:nvSpPr>
        <p:spPr>
          <a:xfrm>
            <a:off x="9827046" y="5418461"/>
            <a:ext cx="457840" cy="180400"/>
          </a:xfrm>
          <a:prstGeom prst="rightArrow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Marcador de Posição do Número do Diapositivo 4">
            <a:extLst>
              <a:ext uri="{FF2B5EF4-FFF2-40B4-BE49-F238E27FC236}">
                <a16:creationId xmlns:a16="http://schemas.microsoft.com/office/drawing/2014/main" id="{66FDDAC3-7457-B63A-682E-B6AB672FA2C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32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6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8C1E68-3BC9-2B3F-BF97-FBA2DC3FC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4309D9B-8749-177E-A191-CEDAB7BBF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Depois clicar em</a:t>
            </a:r>
            <a:r>
              <a:rPr kumimoji="0" lang="pt-PT" altLang="pt-PT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ENTRAR:</a:t>
            </a:r>
            <a:endParaRPr kumimoji="0" lang="pt-PT" altLang="pt-PT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Imagem 2" descr="Uma imagem com texto, captura de ecrã, software, número&#10;&#10;Os conteúdos gerados por IA poderão estar incorretos.">
            <a:extLst>
              <a:ext uri="{FF2B5EF4-FFF2-40B4-BE49-F238E27FC236}">
                <a16:creationId xmlns:a16="http://schemas.microsoft.com/office/drawing/2014/main" id="{38397594-0E25-5254-DBAA-86BD177C6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0" y="1220085"/>
            <a:ext cx="5880100" cy="529819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28A502A-4D2E-EEF5-9ACD-2D8178471F37}"/>
              </a:ext>
            </a:extLst>
          </p:cNvPr>
          <p:cNvSpPr txBox="1"/>
          <p:nvPr/>
        </p:nvSpPr>
        <p:spPr>
          <a:xfrm>
            <a:off x="6800774" y="2697265"/>
            <a:ext cx="4857826" cy="1580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Atribuição do Título de Especialista:</a:t>
            </a:r>
            <a:endParaRPr kumimoji="0" lang="pt-P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Introduzir a Especialização pretendida</a:t>
            </a:r>
            <a:endParaRPr kumimoji="0" lang="pt-P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Anexar os documentos</a:t>
            </a:r>
            <a:endParaRPr kumimoji="0" lang="pt-P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Submeter</a:t>
            </a:r>
            <a:endParaRPr kumimoji="0" lang="pt-P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28FF3F65-6772-D72E-87AA-402DC823C584}"/>
              </a:ext>
            </a:extLst>
          </p:cNvPr>
          <p:cNvSpPr/>
          <p:nvPr/>
        </p:nvSpPr>
        <p:spPr>
          <a:xfrm>
            <a:off x="1482826" y="3747132"/>
            <a:ext cx="991518" cy="261610"/>
          </a:xfrm>
          <a:prstGeom prst="leftArrow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Seta: Para a Esquerda 4">
            <a:extLst>
              <a:ext uri="{FF2B5EF4-FFF2-40B4-BE49-F238E27FC236}">
                <a16:creationId xmlns:a16="http://schemas.microsoft.com/office/drawing/2014/main" id="{44BE568F-32C1-45EC-EAB0-C335D1F8EBA4}"/>
              </a:ext>
            </a:extLst>
          </p:cNvPr>
          <p:cNvSpPr/>
          <p:nvPr/>
        </p:nvSpPr>
        <p:spPr>
          <a:xfrm>
            <a:off x="1978585" y="5265624"/>
            <a:ext cx="991518" cy="261610"/>
          </a:xfrm>
          <a:prstGeom prst="leftArrow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arcador de Posição do Número do Diapositivo 4">
            <a:extLst>
              <a:ext uri="{FF2B5EF4-FFF2-40B4-BE49-F238E27FC236}">
                <a16:creationId xmlns:a16="http://schemas.microsoft.com/office/drawing/2014/main" id="{0AF140D8-296C-8230-559D-DD82A952A5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33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A77BC-5C29-EBE4-1784-5C01E3175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618F2804-E4EA-AF3D-D43C-5DC8EB2EE87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34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83023-B026-5C0C-8A92-DBFF67A74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50CE121-69EB-9A2D-5A77-502EB32F9D32}"/>
              </a:ext>
            </a:extLst>
          </p:cNvPr>
          <p:cNvSpPr txBox="1">
            <a:spLocks noChangeArrowheads="1"/>
          </p:cNvSpPr>
          <p:nvPr/>
        </p:nvSpPr>
        <p:spPr>
          <a:xfrm>
            <a:off x="504491" y="1186965"/>
            <a:ext cx="11937304" cy="496887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1- Reabilitação um desafio </a:t>
            </a:r>
            <a:r>
              <a:rPr lang="pt-PT" altLang="pt-PT" sz="2000" b="1" dirty="0" err="1">
                <a:solidFill>
                  <a:srgbClr val="990000"/>
                </a:solidFill>
              </a:rPr>
              <a:t>societal</a:t>
            </a:r>
            <a:endParaRPr lang="pt-PT" altLang="pt-PT" sz="20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2- Património Cultural Edificado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3- Importância da especialização da OE em </a:t>
            </a:r>
            <a:r>
              <a:rPr lang="pt-PT" altLang="pt-PT" sz="2000" b="1" dirty="0" err="1">
                <a:solidFill>
                  <a:srgbClr val="990000"/>
                </a:solidFill>
              </a:rPr>
              <a:t>RePC</a:t>
            </a:r>
            <a:endParaRPr lang="pt-PT" altLang="pt-PT" sz="20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4- Especialização em </a:t>
            </a:r>
            <a:r>
              <a:rPr lang="pt-PT" altLang="pt-PT" sz="2000" b="1" dirty="0" err="1">
                <a:solidFill>
                  <a:srgbClr val="990000"/>
                </a:solidFill>
              </a:rPr>
              <a:t>RePC</a:t>
            </a:r>
            <a:r>
              <a:rPr lang="pt-PT" altLang="pt-PT" sz="2000" b="1" dirty="0">
                <a:solidFill>
                  <a:srgbClr val="990000"/>
                </a:solidFill>
              </a:rPr>
              <a:t> e Atos de Engenharia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5- Candidatura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4800" b="1" dirty="0">
                <a:solidFill>
                  <a:srgbClr val="990000"/>
                </a:solidFill>
              </a:rPr>
              <a:t>6 - Critérios de admissão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7- Caminho a percorrer</a:t>
            </a:r>
          </a:p>
        </p:txBody>
      </p:sp>
    </p:spTree>
    <p:extLst>
      <p:ext uri="{BB962C8B-B14F-4D97-AF65-F5344CB8AC3E}">
        <p14:creationId xmlns:p14="http://schemas.microsoft.com/office/powerpoint/2010/main" val="8900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BAB388-824A-3EF3-356B-51DF6EBC3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D6C2B5D-3405-4750-96E2-A0337AF4BA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0019" y="479402"/>
            <a:ext cx="10464800" cy="6016759"/>
          </a:xfrm>
          <a:prstGeom prst="rect">
            <a:avLst/>
          </a:prstGeom>
        </p:spPr>
      </p:pic>
      <p:sp>
        <p:nvSpPr>
          <p:cNvPr id="4" name="Marcador de Posição do Número do Diapositivo 4">
            <a:extLst>
              <a:ext uri="{FF2B5EF4-FFF2-40B4-BE49-F238E27FC236}">
                <a16:creationId xmlns:a16="http://schemas.microsoft.com/office/drawing/2014/main" id="{B057FED0-E4DF-B767-9E54-F4C143CE74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35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3" name="Imagem 475270525">
            <a:extLst>
              <a:ext uri="{FF2B5EF4-FFF2-40B4-BE49-F238E27FC236}">
                <a16:creationId xmlns:a16="http://schemas.microsoft.com/office/drawing/2014/main" id="{CF53B0AE-8612-5608-070F-97CBE0505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2" r="53224" b="1"/>
          <a:stretch>
            <a:fillRect/>
          </a:stretch>
        </p:blipFill>
        <p:spPr bwMode="auto">
          <a:xfrm>
            <a:off x="410610" y="340822"/>
            <a:ext cx="1808888" cy="72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58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D18A1-EA61-D032-C5FF-AB3E0080F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6EFF75-ED15-894A-B5D1-6B287307E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541" y="1066689"/>
            <a:ext cx="10058918" cy="5558229"/>
          </a:xfrm>
          <a:prstGeom prst="rect">
            <a:avLst/>
          </a:prstGeom>
        </p:spPr>
      </p:pic>
      <p:sp>
        <p:nvSpPr>
          <p:cNvPr id="10" name="Marcador de Posição do Número do Diapositivo 4">
            <a:extLst>
              <a:ext uri="{FF2B5EF4-FFF2-40B4-BE49-F238E27FC236}">
                <a16:creationId xmlns:a16="http://schemas.microsoft.com/office/drawing/2014/main" id="{BF65FDF1-4A9F-009F-3CF4-EC26E07CFB4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36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3" name="Imagem 475270525">
            <a:extLst>
              <a:ext uri="{FF2B5EF4-FFF2-40B4-BE49-F238E27FC236}">
                <a16:creationId xmlns:a16="http://schemas.microsoft.com/office/drawing/2014/main" id="{1FCE6B59-BF79-3B57-72CD-65424AC11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2" r="53224" b="1"/>
          <a:stretch>
            <a:fillRect/>
          </a:stretch>
        </p:blipFill>
        <p:spPr bwMode="auto">
          <a:xfrm>
            <a:off x="410610" y="340822"/>
            <a:ext cx="1808888" cy="72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3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3497F-B741-98BC-F7A6-27C38392B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2B162-A954-E7A5-C5B0-0630CF719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96" y="1066689"/>
            <a:ext cx="10207408" cy="5429472"/>
          </a:xfrm>
          <a:prstGeom prst="rect">
            <a:avLst/>
          </a:prstGeom>
        </p:spPr>
      </p:pic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182B1A4-66B6-AAEE-60BE-CCD76A4EE4F3}"/>
              </a:ext>
            </a:extLst>
          </p:cNvPr>
          <p:cNvSpPr txBox="1">
            <a:spLocks/>
          </p:cNvSpPr>
          <p:nvPr/>
        </p:nvSpPr>
        <p:spPr>
          <a:xfrm>
            <a:off x="8610600" y="64280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37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3" name="Imagem 475270525">
            <a:extLst>
              <a:ext uri="{FF2B5EF4-FFF2-40B4-BE49-F238E27FC236}">
                <a16:creationId xmlns:a16="http://schemas.microsoft.com/office/drawing/2014/main" id="{12DE9E76-276C-7839-FFFE-E47350CB2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2" r="53224" b="1"/>
          <a:stretch>
            <a:fillRect/>
          </a:stretch>
        </p:blipFill>
        <p:spPr bwMode="auto">
          <a:xfrm>
            <a:off x="410610" y="340822"/>
            <a:ext cx="1808888" cy="72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70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1B80C-3BEC-D071-7B03-06BFDDF3C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3165E-C713-22FA-5B85-3550F2A39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03" y="1761015"/>
            <a:ext cx="9358171" cy="2331922"/>
          </a:xfrm>
          <a:prstGeom prst="rect">
            <a:avLst/>
          </a:prstGeom>
        </p:spPr>
      </p:pic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302DE4B-C564-A88E-D929-3283AA9E7F0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38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3" name="Imagem 475270525">
            <a:extLst>
              <a:ext uri="{FF2B5EF4-FFF2-40B4-BE49-F238E27FC236}">
                <a16:creationId xmlns:a16="http://schemas.microsoft.com/office/drawing/2014/main" id="{3FC024D0-DD09-517D-E7D5-ACFB7B24A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2" r="53224" b="1"/>
          <a:stretch>
            <a:fillRect/>
          </a:stretch>
        </p:blipFill>
        <p:spPr bwMode="auto">
          <a:xfrm>
            <a:off x="410610" y="340822"/>
            <a:ext cx="1808888" cy="72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49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6047C-C273-296B-C968-E8664AB52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E11D4105-757F-8389-F371-45D12344C5B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39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989AC-5AF6-7D32-BC5F-028FE6BB3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5F40DFE-7C8F-2E4E-A14E-9AF3ACB0C8EC}"/>
              </a:ext>
            </a:extLst>
          </p:cNvPr>
          <p:cNvSpPr txBox="1">
            <a:spLocks noChangeArrowheads="1"/>
          </p:cNvSpPr>
          <p:nvPr/>
        </p:nvSpPr>
        <p:spPr>
          <a:xfrm>
            <a:off x="504491" y="1186965"/>
            <a:ext cx="11937304" cy="496887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1- Reabilitação um desafio </a:t>
            </a:r>
            <a:r>
              <a:rPr lang="pt-PT" altLang="pt-PT" sz="2000" b="1" dirty="0" err="1">
                <a:solidFill>
                  <a:srgbClr val="990000"/>
                </a:solidFill>
              </a:rPr>
              <a:t>societal</a:t>
            </a:r>
            <a:endParaRPr lang="pt-PT" altLang="pt-PT" sz="20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2- Património Cultural Edificado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3- Importância da especialização da OE em </a:t>
            </a:r>
            <a:r>
              <a:rPr lang="pt-PT" altLang="pt-PT" sz="2000" b="1" dirty="0" err="1">
                <a:solidFill>
                  <a:srgbClr val="990000"/>
                </a:solidFill>
              </a:rPr>
              <a:t>RePC</a:t>
            </a:r>
            <a:endParaRPr lang="pt-PT" altLang="pt-PT" sz="2000" b="1" dirty="0">
              <a:solidFill>
                <a:srgbClr val="990000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4- Especialização em </a:t>
            </a:r>
            <a:r>
              <a:rPr lang="pt-PT" altLang="pt-PT" sz="2000" b="1" dirty="0" err="1">
                <a:solidFill>
                  <a:srgbClr val="990000"/>
                </a:solidFill>
              </a:rPr>
              <a:t>RePC</a:t>
            </a:r>
            <a:r>
              <a:rPr lang="pt-PT" altLang="pt-PT" sz="2000" b="1" dirty="0">
                <a:solidFill>
                  <a:srgbClr val="990000"/>
                </a:solidFill>
              </a:rPr>
              <a:t> e Atos de Engenharia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5- Candidatura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2000" b="1" dirty="0">
                <a:solidFill>
                  <a:srgbClr val="990000"/>
                </a:solidFill>
              </a:rPr>
              <a:t>6 - Critérios de admissão</a:t>
            </a:r>
          </a:p>
          <a:p>
            <a:pPr marL="0" indent="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None/>
            </a:pPr>
            <a:r>
              <a:rPr lang="pt-PT" altLang="pt-PT" sz="4800" b="1" dirty="0">
                <a:solidFill>
                  <a:srgbClr val="990000"/>
                </a:solidFill>
              </a:rPr>
              <a:t>7- Caminho a percorrer</a:t>
            </a:r>
          </a:p>
        </p:txBody>
      </p:sp>
    </p:spTree>
    <p:extLst>
      <p:ext uri="{BB962C8B-B14F-4D97-AF65-F5344CB8AC3E}">
        <p14:creationId xmlns:p14="http://schemas.microsoft.com/office/powerpoint/2010/main" val="37429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B9E63-F99C-194C-B9A4-98DA61492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B5C32C1E-35C7-BF01-D976-BA333B31C0AF}"/>
              </a:ext>
            </a:extLst>
          </p:cNvPr>
          <p:cNvSpPr txBox="1"/>
          <p:nvPr/>
        </p:nvSpPr>
        <p:spPr>
          <a:xfrm>
            <a:off x="833806" y="1149385"/>
            <a:ext cx="9731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990000"/>
                </a:solidFill>
              </a:rPr>
              <a:t>Reabilitação - Descarbonização</a:t>
            </a:r>
          </a:p>
        </p:txBody>
      </p:sp>
      <p:cxnSp>
        <p:nvCxnSpPr>
          <p:cNvPr id="11" name="Conexão recta 10">
            <a:extLst>
              <a:ext uri="{FF2B5EF4-FFF2-40B4-BE49-F238E27FC236}">
                <a16:creationId xmlns:a16="http://schemas.microsoft.com/office/drawing/2014/main" id="{2D3AC09F-5219-34E4-A863-C41FCE249846}"/>
              </a:ext>
            </a:extLst>
          </p:cNvPr>
          <p:cNvCxnSpPr/>
          <p:nvPr/>
        </p:nvCxnSpPr>
        <p:spPr>
          <a:xfrm>
            <a:off x="600892" y="2157792"/>
            <a:ext cx="39319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EFEB148-A505-C2EE-366B-8E75C9A56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3" y="1895302"/>
            <a:ext cx="6006335" cy="4859181"/>
          </a:xfrm>
          <a:prstGeom prst="rect">
            <a:avLst/>
          </a:prstGeom>
        </p:spPr>
      </p:pic>
      <p:pic>
        <p:nvPicPr>
          <p:cNvPr id="5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1FAA3679-3031-FDCA-0151-DF58DED7B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206" y="2041970"/>
            <a:ext cx="5281977" cy="4408567"/>
          </a:xfrm>
          <a:prstGeom prst="rect">
            <a:avLst/>
          </a:prstGeom>
        </p:spPr>
      </p:pic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F2E8AE64-2AA2-4635-1F72-932C60A69F7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4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98401-7070-4F2D-D59B-36C17B4B4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6B90989E-10DF-CD73-8CA6-6905A63941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711450" y="2133601"/>
            <a:ext cx="7772400" cy="19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r>
              <a:rPr lang="pt-PT" altLang="pt-PT" sz="4800"/>
              <a:t>Ação do vento  DESCONFORTO</a:t>
            </a:r>
          </a:p>
        </p:txBody>
      </p:sp>
      <p:pic>
        <p:nvPicPr>
          <p:cNvPr id="196611" name="Imagem 2">
            <a:extLst>
              <a:ext uri="{FF2B5EF4-FFF2-40B4-BE49-F238E27FC236}">
                <a16:creationId xmlns:a16="http://schemas.microsoft.com/office/drawing/2014/main" id="{27A8C5A8-6F18-BCC9-ACC7-81672EDF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7" t="-1099" r="15707" b="57654"/>
          <a:stretch>
            <a:fillRect/>
          </a:stretch>
        </p:blipFill>
        <p:spPr bwMode="auto">
          <a:xfrm>
            <a:off x="0" y="-242888"/>
            <a:ext cx="12261273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3" name="Retângulo 4">
            <a:extLst>
              <a:ext uri="{FF2B5EF4-FFF2-40B4-BE49-F238E27FC236}">
                <a16:creationId xmlns:a16="http://schemas.microsoft.com/office/drawing/2014/main" id="{6B1F5107-B74B-697E-A40D-60B0C31BD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977" y="122054"/>
            <a:ext cx="9253537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Muito obrigado pela atenção dispensada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altLang="pt-P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altLang="pt-PT" sz="1400" dirty="0">
                <a:solidFill>
                  <a:srgbClr val="FFFFFF"/>
                </a:solidFill>
              </a:rPr>
              <a:t> </a:t>
            </a:r>
            <a:endParaRPr kumimoji="0" lang="pt-PT" altLang="pt-PT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14CDDD0A-40D6-739A-D761-DA764F416A4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40</a:t>
            </a:fld>
            <a:endParaRPr lang="zh-CN" altLang="en-US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BB453BD-17F0-40B9-A0BD-12FEC7C1F7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760325" y="5702300"/>
            <a:ext cx="982663" cy="273050"/>
          </a:xfrm>
        </p:spPr>
        <p:txBody>
          <a:bodyPr rtlCol="0" anchor="ctr"/>
          <a:lstStyle>
            <a:defPPr>
              <a:defRPr lang="en-US"/>
            </a:defPPr>
            <a:lvl1pPr marL="0" algn="r" defTabSz="342900" rtl="0" eaLnBrk="1" latinLnBrk="0" hangingPunct="1">
              <a:defRPr sz="788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FC9B8E0-DCBE-4A83-A011-493623925ED8}" type="slidenum">
              <a:rPr lang="pt-PT">
                <a:latin typeface="Trebuchet MS"/>
              </a:rPr>
              <a:pPr>
                <a:defRPr/>
              </a:pPr>
              <a:t>5</a:t>
            </a:fld>
            <a:endParaRPr lang="pt-PT" sz="1125" dirty="0">
              <a:latin typeface="Trebuchet MS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CD01CE13-5B22-4233-869A-83844B5F7010}"/>
              </a:ext>
            </a:extLst>
          </p:cNvPr>
          <p:cNvGrpSpPr>
            <a:grpSpLocks/>
          </p:cNvGrpSpPr>
          <p:nvPr/>
        </p:nvGrpSpPr>
        <p:grpSpPr bwMode="auto">
          <a:xfrm>
            <a:off x="1431984" y="1006445"/>
            <a:ext cx="10575985" cy="5708175"/>
            <a:chOff x="1978588" y="2427553"/>
            <a:chExt cx="18673236" cy="2606726"/>
          </a:xfrm>
        </p:grpSpPr>
        <p:graphicFrame>
          <p:nvGraphicFramePr>
            <p:cNvPr id="5" name="Tabela 4">
              <a:extLst>
                <a:ext uri="{FF2B5EF4-FFF2-40B4-BE49-F238E27FC236}">
                  <a16:creationId xmlns:a16="http://schemas.microsoft.com/office/drawing/2014/main" id="{F53943A2-4181-417A-9CAA-DB6C5DEC0F28}"/>
                </a:ext>
              </a:extLst>
            </p:cNvPr>
            <p:cNvGraphicFramePr/>
            <p:nvPr/>
          </p:nvGraphicFramePr>
          <p:xfrm>
            <a:off x="2039513" y="2970041"/>
            <a:ext cx="18490462" cy="2064238"/>
          </p:xfrm>
          <a:graphic>
            <a:graphicData uri="http://schemas.openxmlformats.org/drawingml/2006/table">
              <a:tbl>
                <a:tblPr firstRow="1" firstCol="1" bandRow="1">
                  <a:tableStyleId>{5C22544A-7EE6-4342-B048-85BDC9FD1C3A}</a:tableStyleId>
                </a:tblPr>
                <a:tblGrid>
                  <a:gridCol w="456772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96824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96824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968247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</a:tblGrid>
                <a:tr h="393927">
                  <a:tc>
                    <a:txBody>
                      <a:bodyPr/>
                      <a:lstStyle/>
                      <a:p>
                        <a:pPr algn="l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Edifícios Residenciais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solidFill>
                        <a:srgbClr val="8C2D1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>
                            <a:effectLst/>
                          </a:rPr>
                          <a:t>2030</a:t>
                        </a:r>
                        <a:endParaRPr lang="pt-PT" sz="1800" b="1" i="0" u="none" strike="noStrike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solidFill>
                        <a:srgbClr val="8C2D1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>
                            <a:effectLst/>
                          </a:rPr>
                          <a:t>2040</a:t>
                        </a:r>
                        <a:endParaRPr lang="pt-PT" sz="1800" b="1" i="0" u="none" strike="noStrike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solidFill>
                        <a:srgbClr val="8C2D1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2050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solidFill>
                        <a:srgbClr val="8C2D19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93927">
                  <a:tc>
                    <a:txBody>
                      <a:bodyPr/>
                      <a:lstStyle/>
                      <a:p>
                        <a:pPr algn="l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% Poupança Energia Primária</a:t>
                        </a:r>
                        <a:endParaRPr lang="pt-PT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>
                            <a:effectLst/>
                          </a:rPr>
                          <a:t>15%</a:t>
                        </a:r>
                        <a:endParaRPr lang="pt-PT" sz="1800" b="1" i="0" u="none" strike="noStrike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>
                            <a:effectLst/>
                          </a:rPr>
                          <a:t>37%</a:t>
                        </a:r>
                        <a:endParaRPr lang="pt-PT" sz="1800" b="1" i="0" u="none" strike="noStrike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>
                            <a:effectLst/>
                          </a:rPr>
                          <a:t>40%</a:t>
                        </a:r>
                        <a:endParaRPr lang="pt-PT" sz="1800" b="1" i="0" u="none" strike="noStrike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93927">
                  <a:tc>
                    <a:txBody>
                      <a:bodyPr/>
                      <a:lstStyle/>
                      <a:p>
                        <a:pPr algn="l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% Energia Renovável Local</a:t>
                        </a:r>
                        <a:endParaRPr lang="pt-PT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>
                            <a:effectLst/>
                          </a:rPr>
                          <a:t>10%</a:t>
                        </a:r>
                        <a:endParaRPr lang="pt-PT" sz="1800" b="1" i="0" u="none" strike="noStrike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>
                            <a:effectLst/>
                          </a:rPr>
                          <a:t>35%</a:t>
                        </a:r>
                        <a:endParaRPr lang="pt-PT" sz="1800" b="1" i="0" u="none" strike="noStrike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>
                            <a:effectLst/>
                          </a:rPr>
                          <a:t>73%</a:t>
                        </a:r>
                        <a:endParaRPr lang="pt-PT" sz="1800" b="1" i="0" u="none" strike="noStrike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613860">
                  <a:tc>
                    <a:txBody>
                      <a:bodyPr/>
                      <a:lstStyle/>
                      <a:p>
                        <a:pPr algn="l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% Energia Renovável Total (Local + Fonte)</a:t>
                        </a:r>
                        <a:endParaRPr lang="pt-PT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>
                            <a:effectLst/>
                          </a:rPr>
                          <a:t>57%</a:t>
                        </a:r>
                        <a:endParaRPr lang="pt-PT" sz="1800" b="1" i="0" u="none" strike="noStrike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>
                            <a:effectLst/>
                          </a:rPr>
                          <a:t>62%</a:t>
                        </a:r>
                        <a:endParaRPr lang="pt-PT" sz="1800" b="1" i="0" u="none" strike="noStrike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>
                            <a:effectLst/>
                          </a:rPr>
                          <a:t>98%</a:t>
                        </a:r>
                        <a:endParaRPr lang="pt-PT" sz="1800" b="1" i="0" u="none" strike="noStrike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754965">
                  <a:tc>
                    <a:txBody>
                      <a:bodyPr/>
                      <a:lstStyle/>
                      <a:p>
                        <a:pPr algn="l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% Redução Emissões CO</a:t>
                        </a:r>
                        <a:r>
                          <a:rPr lang="pt-PT" sz="1800" b="1" u="none" strike="noStrike" baseline="-25000" dirty="0">
                            <a:solidFill>
                              <a:schemeClr val="tx1"/>
                            </a:solidFill>
                            <a:effectLst/>
                          </a:rPr>
                          <a:t>2</a:t>
                        </a:r>
                        <a:endParaRPr lang="pt-PT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16%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56%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85%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393927">
                  <a:tc>
                    <a:txBody>
                      <a:bodyPr/>
                      <a:lstStyle/>
                      <a:p>
                        <a:pPr algn="l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Edifícios Reabilitados (m2)</a:t>
                        </a:r>
                        <a:endParaRPr lang="pt-PT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299 524 729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513 059 967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514 265 282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393927">
                  <a:tc>
                    <a:txBody>
                      <a:bodyPr/>
                      <a:lstStyle/>
                      <a:p>
                        <a:pPr algn="l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% Edifícios Reabilitados</a:t>
                        </a:r>
                        <a:endParaRPr lang="pt-PT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70%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100%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100%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393927">
                  <a:tc>
                    <a:txBody>
                      <a:bodyPr/>
                      <a:lstStyle/>
                      <a:p>
                        <a:pPr algn="l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% Redução Horas desconforto</a:t>
                        </a:r>
                        <a:endParaRPr lang="pt-PT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26%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34%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56%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393927">
                  <a:tc>
                    <a:txBody>
                      <a:bodyPr/>
                      <a:lstStyle/>
                      <a:p>
                        <a:pPr algn="l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Investimento (€</a:t>
                        </a:r>
                        <a:r>
                          <a:rPr lang="pt-PT" sz="1800" b="1" u="none" strike="noStrike" baseline="-25000" dirty="0">
                            <a:solidFill>
                              <a:schemeClr val="tx1"/>
                            </a:solidFill>
                            <a:effectLst/>
                          </a:rPr>
                          <a:t>2020</a:t>
                        </a: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/m</a:t>
                        </a:r>
                        <a:r>
                          <a:rPr lang="pt-PT" sz="1800" b="1" u="none" strike="noStrike" baseline="30000" dirty="0">
                            <a:solidFill>
                              <a:schemeClr val="tx1"/>
                            </a:solidFill>
                            <a:effectLst/>
                          </a:rPr>
                          <a:t>2</a:t>
                        </a: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)</a:t>
                        </a:r>
                        <a:endParaRPr lang="pt-PT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82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168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259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  <a:tr h="393927">
                  <a:tc>
                    <a:txBody>
                      <a:bodyPr/>
                      <a:lstStyle/>
                      <a:p>
                        <a:pPr algn="l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Poupança (€</a:t>
                        </a:r>
                        <a:r>
                          <a:rPr lang="pt-PT" sz="1800" b="1" u="none" strike="noStrike" baseline="-25000" dirty="0">
                            <a:solidFill>
                              <a:schemeClr val="tx1"/>
                            </a:solidFill>
                            <a:effectLst/>
                          </a:rPr>
                          <a:t>2020</a:t>
                        </a: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/m</a:t>
                        </a:r>
                        <a:r>
                          <a:rPr lang="pt-PT" sz="1800" b="1" u="none" strike="noStrike" baseline="30000" dirty="0">
                            <a:solidFill>
                              <a:schemeClr val="tx1"/>
                            </a:solidFill>
                            <a:effectLst/>
                          </a:rPr>
                          <a:t>2</a:t>
                        </a:r>
                        <a:r>
                          <a:rPr lang="pt-PT" sz="1800" b="1" u="none" strike="noStrike" dirty="0">
                            <a:solidFill>
                              <a:schemeClr val="tx1"/>
                            </a:solidFill>
                            <a:effectLst/>
                          </a:rPr>
                          <a:t>)</a:t>
                        </a:r>
                        <a:endParaRPr lang="pt-PT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88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189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pt-PT" sz="1800" b="1" u="none" strike="noStrike" dirty="0">
                            <a:effectLst/>
                          </a:rPr>
                          <a:t>277</a:t>
                        </a:r>
                        <a:endParaRPr lang="pt-PT" sz="1800" b="1" i="0" u="none" strike="noStrike" dirty="0">
                          <a:effectLst/>
                          <a:latin typeface="Arial" panose="020B0604020202020204" pitchFamily="34" charset="0"/>
                        </a:endParaRPr>
                      </a:p>
                    </a:txBody>
                    <a:tcPr marL="44454" marR="44454" marT="7614" marB="0" anchor="ctr"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9"/>
                    </a:ext>
                  </a:extLst>
                </a:tr>
              </a:tbl>
            </a:graphicData>
          </a:graphic>
        </p:graphicFrame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72A8B285-1ED6-4AFB-9D95-21BD9856C93A}"/>
                </a:ext>
              </a:extLst>
            </p:cNvPr>
            <p:cNvSpPr txBox="1"/>
            <p:nvPr/>
          </p:nvSpPr>
          <p:spPr>
            <a:xfrm rot="5400000">
              <a:off x="11050850" y="-6644709"/>
              <a:ext cx="528711" cy="18673236"/>
            </a:xfrm>
            <a:prstGeom prst="roundRect">
              <a:avLst/>
            </a:prstGeom>
            <a:solidFill>
              <a:srgbClr val="8C2D19"/>
            </a:solidFill>
          </p:spPr>
          <p:txBody>
            <a:bodyPr vert="vert270" wrap="square" anchor="ctr">
              <a:spAutoFit/>
            </a:bodyPr>
            <a:lstStyle/>
            <a:p>
              <a:pPr algn="ctr" defTabSz="685800">
                <a:defRPr/>
              </a:pPr>
              <a:r>
                <a:rPr lang="pt-PT" sz="2800" dirty="0">
                  <a:solidFill>
                    <a:srgbClr val="FFFFFF"/>
                  </a:solidFill>
                  <a:latin typeface="Trebuchet MS"/>
                </a:rPr>
                <a:t>ELPRE -Investimento de 110 078 milhões de euros </a:t>
              </a:r>
            </a:p>
            <a:p>
              <a:pPr algn="ctr" defTabSz="685800">
                <a:defRPr/>
              </a:pPr>
              <a:r>
                <a:rPr lang="pt-PT" sz="2800" dirty="0">
                  <a:solidFill>
                    <a:srgbClr val="FFFFFF"/>
                  </a:solidFill>
                  <a:latin typeface="Trebuchet MS"/>
                </a:rPr>
                <a:t>setor residencial    (VALORES DE 2021)</a:t>
              </a:r>
            </a:p>
          </p:txBody>
        </p:sp>
      </p:grpSp>
      <p:sp>
        <p:nvSpPr>
          <p:cNvPr id="4" name="AutoShape 53">
            <a:extLst>
              <a:ext uri="{FF2B5EF4-FFF2-40B4-BE49-F238E27FC236}">
                <a16:creationId xmlns:a16="http://schemas.microsoft.com/office/drawing/2014/main" id="{698E2491-119B-6552-6AC6-120C2545342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104205" flipH="1" flipV="1">
            <a:off x="6338540" y="485328"/>
            <a:ext cx="1212850" cy="481012"/>
          </a:xfrm>
          <a:custGeom>
            <a:avLst/>
            <a:gdLst>
              <a:gd name="G0" fmla="+- 17980 0 0"/>
              <a:gd name="G1" fmla="+- 5400 0 0"/>
              <a:gd name="G2" fmla="+- 21600 0 5400"/>
              <a:gd name="G3" fmla="+- 10800 0 5400"/>
              <a:gd name="G4" fmla="+- 21600 0 17980"/>
              <a:gd name="G5" fmla="*/ G4 G3 10800"/>
              <a:gd name="G6" fmla="+- 21600 0 G5"/>
              <a:gd name="T0" fmla="*/ 17980 w 21600"/>
              <a:gd name="T1" fmla="*/ 0 h 21600"/>
              <a:gd name="T2" fmla="*/ 0 w 21600"/>
              <a:gd name="T3" fmla="*/ 10800 h 21600"/>
              <a:gd name="T4" fmla="*/ 1798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80" y="0"/>
                </a:moveTo>
                <a:lnTo>
                  <a:pt x="1798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7980" y="16200"/>
                </a:lnTo>
                <a:lnTo>
                  <a:pt x="1798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PT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990000"/>
              </a:highlight>
              <a:latin typeface="Trebuchet MS" panose="020B0603020202020204" pitchFamily="34" charset="0"/>
            </a:endParaRPr>
          </a:p>
        </p:txBody>
      </p:sp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3BBF14A6-EA8F-7702-CDC6-9975BFAE80B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5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100D221-39C1-42DE-B4AA-F2440262B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agem 1">
            <a:extLst>
              <a:ext uri="{FF2B5EF4-FFF2-40B4-BE49-F238E27FC236}">
                <a16:creationId xmlns:a16="http://schemas.microsoft.com/office/drawing/2014/main" id="{1B1BC695-D3D8-AA9B-92D8-CA07C5A24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8" y="1154097"/>
            <a:ext cx="11268722" cy="583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88D15CB-2684-5516-7E48-6B87967AC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16320" y="477860"/>
            <a:ext cx="7172540" cy="838678"/>
          </a:xfrm>
        </p:spPr>
        <p:txBody>
          <a:bodyPr/>
          <a:lstStyle/>
          <a:p>
            <a:r>
              <a:rPr lang="pt-PT" altLang="pt-PT" dirty="0">
                <a:solidFill>
                  <a:srgbClr val="990000"/>
                </a:solidFill>
              </a:rPr>
              <a:t>EDIFÍCIOS ANTIGOS</a:t>
            </a:r>
          </a:p>
        </p:txBody>
      </p:sp>
      <p:sp>
        <p:nvSpPr>
          <p:cNvPr id="3" name="Marcador de Posição do Número do Diapositivo 4">
            <a:extLst>
              <a:ext uri="{FF2B5EF4-FFF2-40B4-BE49-F238E27FC236}">
                <a16:creationId xmlns:a16="http://schemas.microsoft.com/office/drawing/2014/main" id="{736D2B5F-26CC-445E-33DB-A0979A9CA02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6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9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C8C8A-E646-88F8-6D2F-CB940CA28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ítulo 1">
            <a:extLst>
              <a:ext uri="{FF2B5EF4-FFF2-40B4-BE49-F238E27FC236}">
                <a16:creationId xmlns:a16="http://schemas.microsoft.com/office/drawing/2014/main" id="{88BE6978-D647-5333-1CD9-0A9FC7B10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5853" y="948163"/>
            <a:ext cx="10464800" cy="792162"/>
          </a:xfrm>
        </p:spPr>
        <p:txBody>
          <a:bodyPr/>
          <a:lstStyle/>
          <a:p>
            <a:r>
              <a:rPr lang="pt-PT" altLang="pt-PT" dirty="0">
                <a:solidFill>
                  <a:srgbClr val="990000"/>
                </a:solidFill>
              </a:rPr>
              <a:t>EDIFÍCIOS ANTIGOS “de placa” - 1930 e 1960 </a:t>
            </a:r>
          </a:p>
        </p:txBody>
      </p:sp>
      <p:sp>
        <p:nvSpPr>
          <p:cNvPr id="80900" name="Marcador de Posição do Número do Diapositivo 6">
            <a:extLst>
              <a:ext uri="{FF2B5EF4-FFF2-40B4-BE49-F238E27FC236}">
                <a16:creationId xmlns:a16="http://schemas.microsoft.com/office/drawing/2014/main" id="{318D34D8-6E72-FD83-0FAD-CBD9D5BC9F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bg1"/>
              </a:buClr>
              <a:buSzPct val="70000"/>
              <a:buFont typeface="Wingdings 3" panose="05040102010807070707" pitchFamily="18" charset="2"/>
              <a:buChar char="w"/>
              <a:defRPr sz="2400">
                <a:solidFill>
                  <a:srgbClr val="FFFF0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rebuchet MS" panose="020B0603020202020204" pitchFamily="34" charset="0"/>
              <a:buChar char="—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1000"/>
              <a:t>2015 :: </a:t>
            </a:r>
            <a:fld id="{C5AF95F6-F60D-4FF7-B2C4-B07369727435}" type="slidenum">
              <a:rPr lang="pt-PT" altLang="pt-PT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pt-PT" altLang="pt-PT" sz="1000"/>
          </a:p>
        </p:txBody>
      </p:sp>
      <p:pic>
        <p:nvPicPr>
          <p:cNvPr id="80901" name="Picture 5" descr="C:\Users\Ana Simoes\Desktop\PTPC\Fotografias Edifícios\Placa 2.png">
            <a:extLst>
              <a:ext uri="{FF2B5EF4-FFF2-40B4-BE49-F238E27FC236}">
                <a16:creationId xmlns:a16="http://schemas.microsoft.com/office/drawing/2014/main" id="{0322C80F-7234-392B-04C7-A3D2A7549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2"/>
          <a:stretch/>
        </p:blipFill>
        <p:spPr bwMode="auto">
          <a:xfrm>
            <a:off x="1965852" y="1586181"/>
            <a:ext cx="10226147" cy="527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CaixaDeTexto 13">
            <a:extLst>
              <a:ext uri="{FF2B5EF4-FFF2-40B4-BE49-F238E27FC236}">
                <a16:creationId xmlns:a16="http://schemas.microsoft.com/office/drawing/2014/main" id="{F8753DC3-8A7A-EBBF-8271-E4C1AC9FE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853" y="6610350"/>
            <a:ext cx="3844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bg1"/>
              </a:buClr>
              <a:buSzPct val="70000"/>
              <a:buFont typeface="Wingdings 3" panose="05040102010807070707" pitchFamily="18" charset="2"/>
              <a:buChar char="w"/>
              <a:defRPr sz="2400">
                <a:solidFill>
                  <a:srgbClr val="FFFF0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rebuchet MS" panose="020B0603020202020204" pitchFamily="34" charset="0"/>
              <a:buChar char="—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 typeface="Wingdings 3" panose="05040102010807070707" pitchFamily="18" charset="2"/>
              <a:buNone/>
            </a:pPr>
            <a:r>
              <a:rPr lang="pt-PT" altLang="pt-PT" sz="1000" dirty="0">
                <a:solidFill>
                  <a:srgbClr val="FFFFFF"/>
                </a:solidFill>
              </a:rPr>
              <a:t>Rita Bento </a:t>
            </a:r>
            <a:r>
              <a:rPr lang="pt-PT" altLang="pt-PT" sz="1000" dirty="0">
                <a:solidFill>
                  <a:srgbClr val="FFFFFF"/>
                </a:solidFill>
                <a:sym typeface="Symbol" panose="05050102010706020507" pitchFamily="18" charset="2"/>
              </a:rPr>
              <a:t></a:t>
            </a:r>
            <a:r>
              <a:rPr lang="pt-PT" altLang="pt-PT" sz="1000" dirty="0">
                <a:solidFill>
                  <a:srgbClr val="FFFFFF"/>
                </a:solidFill>
              </a:rPr>
              <a:t> IST</a:t>
            </a:r>
          </a:p>
        </p:txBody>
      </p:sp>
      <p:sp>
        <p:nvSpPr>
          <p:cNvPr id="2" name="Marcador de Posição do Número do Diapositivo 4">
            <a:extLst>
              <a:ext uri="{FF2B5EF4-FFF2-40B4-BE49-F238E27FC236}">
                <a16:creationId xmlns:a16="http://schemas.microsoft.com/office/drawing/2014/main" id="{D5BE7CCD-8F01-6592-7059-EF37F6A53EC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7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78D60-9A86-EE4F-99B6-747178375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SC03056">
            <a:extLst>
              <a:ext uri="{FF2B5EF4-FFF2-40B4-BE49-F238E27FC236}">
                <a16:creationId xmlns:a16="http://schemas.microsoft.com/office/drawing/2014/main" id="{230DC43F-9907-3101-7F73-0E2B9E55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11" y="1529992"/>
            <a:ext cx="3544934" cy="515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DSC05112">
            <a:extLst>
              <a:ext uri="{FF2B5EF4-FFF2-40B4-BE49-F238E27FC236}">
                <a16:creationId xmlns:a16="http://schemas.microsoft.com/office/drawing/2014/main" id="{15572CDC-E702-481A-FFAD-3BBE4A4D4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84" y="1529992"/>
            <a:ext cx="6878909" cy="515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2551F3D-7294-77E3-0BD0-D748BEA07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2742" y="878505"/>
            <a:ext cx="10464800" cy="792162"/>
          </a:xfrm>
        </p:spPr>
        <p:txBody>
          <a:bodyPr/>
          <a:lstStyle/>
          <a:p>
            <a:r>
              <a:rPr lang="pt-PT" altLang="pt-PT" dirty="0">
                <a:solidFill>
                  <a:srgbClr val="990000"/>
                </a:solidFill>
              </a:rPr>
              <a:t>EDIFÍCIOS entre 1960 e 1990 </a:t>
            </a:r>
          </a:p>
        </p:txBody>
      </p:sp>
      <p:sp>
        <p:nvSpPr>
          <p:cNvPr id="3" name="Marcador de Posição do Número do Diapositivo 4">
            <a:extLst>
              <a:ext uri="{FF2B5EF4-FFF2-40B4-BE49-F238E27FC236}">
                <a16:creationId xmlns:a16="http://schemas.microsoft.com/office/drawing/2014/main" id="{10713042-C659-B891-DD36-C9167F4D9CF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8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FADB2-EDA6-775A-2DFB-CF4497F7A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Imagem 4">
            <a:extLst>
              <a:ext uri="{FF2B5EF4-FFF2-40B4-BE49-F238E27FC236}">
                <a16:creationId xmlns:a16="http://schemas.microsoft.com/office/drawing/2014/main" id="{B1737AA0-FED9-4B30-77B8-47FF06238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13" y="0"/>
            <a:ext cx="12465401" cy="719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EF9E9A-531B-7B6B-0FCE-B1860AC06D86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1" y="-134938"/>
            <a:ext cx="7916863" cy="9540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pt-PT" altLang="pt-PT" sz="2800" kern="0" dirty="0">
              <a:latin typeface="Trebuchet MS"/>
            </a:endParaRPr>
          </a:p>
        </p:txBody>
      </p:sp>
      <p:sp>
        <p:nvSpPr>
          <p:cNvPr id="3" name="Marcador de Posição do Número do Diapositivo 4">
            <a:extLst>
              <a:ext uri="{FF2B5EF4-FFF2-40B4-BE49-F238E27FC236}">
                <a16:creationId xmlns:a16="http://schemas.microsoft.com/office/drawing/2014/main" id="{25433D94-D32B-00A0-E6C4-B6F59380861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Inter" panose="02000503000000020004" charset="0"/>
                <a:ea typeface="Inter" panose="02000503000000020004" charset="0"/>
                <a:cs typeface="Inter" panose="020005030000000200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CB5E73-80B5-47D8-AD5A-017A2D11990C}" type="slidenum">
              <a:rPr lang="zh-CN" altLang="en-US" smtClean="0"/>
              <a:pPr>
                <a:defRPr/>
              </a:pPr>
              <a:t>9</a:t>
            </a:fld>
            <a:endParaRPr lang="zh-CN" altLang="en-US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859</Words>
  <Application>Microsoft Office PowerPoint</Application>
  <PresentationFormat>Ecrã Panorâmico</PresentationFormat>
  <Paragraphs>259</Paragraphs>
  <Slides>40</Slides>
  <Notes>23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40</vt:i4>
      </vt:variant>
    </vt:vector>
  </HeadingPairs>
  <TitlesOfParts>
    <vt:vector size="53" baseType="lpstr">
      <vt:lpstr>Aptos</vt:lpstr>
      <vt:lpstr>Arial</vt:lpstr>
      <vt:lpstr>Calibri</vt:lpstr>
      <vt:lpstr>Calibri Light</vt:lpstr>
      <vt:lpstr>Montserrat</vt:lpstr>
      <vt:lpstr>Montserrat Medium</vt:lpstr>
      <vt:lpstr>Montserrat-Bold</vt:lpstr>
      <vt:lpstr>Montserrat-Medium</vt:lpstr>
      <vt:lpstr>Symbol</vt:lpstr>
      <vt:lpstr>Trebuchet MS</vt:lpstr>
      <vt:lpstr>Wingdings 3</vt:lpstr>
      <vt:lpstr>Tema do Office</vt:lpstr>
      <vt:lpstr>Modelo de apresentação personalizado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EDIFÍCIOS ANTIGOS</vt:lpstr>
      <vt:lpstr>EDIFÍCIOS ANTIGOS “de placa” - 1930 e 1960 </vt:lpstr>
      <vt:lpstr>EDIFÍCIOS entre 1960 e 1990 </vt:lpstr>
      <vt:lpstr>Apresentação do PowerPoint</vt:lpstr>
      <vt:lpstr>TRIBUNAIS</vt:lpstr>
      <vt:lpstr>ESCOLAS</vt:lpstr>
      <vt:lpstr>Edifícios clássicos por época de construção, Censos 2011-2021</vt:lpstr>
      <vt:lpstr>Apresentação do PowerPoint</vt:lpstr>
      <vt:lpstr>PATRIMÓNIO  PORTUGAL TEM UM PATRIMÓNIO EXTRAORDINÁRIO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Ação do vento  DESCONFORTO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Loureiro</dc:creator>
  <cp:lastModifiedBy>Vasco Peixoto de Freitas</cp:lastModifiedBy>
  <cp:revision>371</cp:revision>
  <cp:lastPrinted>2026-01-22T12:58:53Z</cp:lastPrinted>
  <dcterms:created xsi:type="dcterms:W3CDTF">2015-10-14T10:47:55Z</dcterms:created>
  <dcterms:modified xsi:type="dcterms:W3CDTF">2026-01-29T15:56:08Z</dcterms:modified>
</cp:coreProperties>
</file>